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7" r:id="rId2"/>
    <p:sldId id="258" r:id="rId3"/>
    <p:sldId id="259" r:id="rId4"/>
    <p:sldId id="260" r:id="rId5"/>
    <p:sldId id="363" r:id="rId6"/>
    <p:sldId id="440" r:id="rId7"/>
    <p:sldId id="441" r:id="rId8"/>
    <p:sldId id="442" r:id="rId9"/>
    <p:sldId id="367" r:id="rId10"/>
    <p:sldId id="369" r:id="rId11"/>
    <p:sldId id="370" r:id="rId12"/>
    <p:sldId id="371" r:id="rId13"/>
    <p:sldId id="372" r:id="rId14"/>
    <p:sldId id="373" r:id="rId15"/>
    <p:sldId id="451" r:id="rId16"/>
    <p:sldId id="452" r:id="rId17"/>
    <p:sldId id="453" r:id="rId18"/>
    <p:sldId id="454" r:id="rId19"/>
    <p:sldId id="455" r:id="rId20"/>
    <p:sldId id="374" r:id="rId21"/>
    <p:sldId id="443" r:id="rId22"/>
    <p:sldId id="444" r:id="rId23"/>
    <p:sldId id="445" r:id="rId24"/>
    <p:sldId id="446" r:id="rId25"/>
    <p:sldId id="377" r:id="rId26"/>
    <p:sldId id="378" r:id="rId27"/>
    <p:sldId id="447" r:id="rId28"/>
    <p:sldId id="450" r:id="rId29"/>
    <p:sldId id="448" r:id="rId30"/>
    <p:sldId id="449" r:id="rId31"/>
    <p:sldId id="380" r:id="rId32"/>
    <p:sldId id="385" r:id="rId33"/>
    <p:sldId id="397" r:id="rId34"/>
    <p:sldId id="402" r:id="rId35"/>
    <p:sldId id="403" r:id="rId36"/>
    <p:sldId id="404" r:id="rId37"/>
    <p:sldId id="399" r:id="rId38"/>
    <p:sldId id="400" r:id="rId39"/>
    <p:sldId id="401" r:id="rId40"/>
    <p:sldId id="395" r:id="rId41"/>
    <p:sldId id="396"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267318-C61B-4732-B8DD-33BCBE8FC091}" type="datetimeFigureOut">
              <a:rPr lang="en-US" smtClean="0"/>
              <a:t>1/24/2017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781153-F5AB-4FB6-AD81-67D518B1C073}" type="slidenum">
              <a:rPr lang="en-US" smtClean="0"/>
              <a:t>‹#›</a:t>
            </a:fld>
            <a:endParaRPr lang="en-US"/>
          </a:p>
        </p:txBody>
      </p:sp>
    </p:spTree>
    <p:extLst>
      <p:ext uri="{BB962C8B-B14F-4D97-AF65-F5344CB8AC3E}">
        <p14:creationId xmlns:p14="http://schemas.microsoft.com/office/powerpoint/2010/main" val="2080540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21038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55491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38045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21981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2" name="Shape 392"/>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719823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658465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498367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1033564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582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62958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2" name="Shape 392"/>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3157038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813704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34510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a:defRPr/>
            </a:pPr>
            <a:r>
              <a:rPr lang="en-US"/>
              <a:t>Copyright Edgewater Networks</a:t>
            </a:r>
            <a:endParaRPr lang="en-US" dirty="0"/>
          </a:p>
        </p:txBody>
      </p:sp>
    </p:spTree>
    <p:extLst>
      <p:ext uri="{BB962C8B-B14F-4D97-AF65-F5344CB8AC3E}">
        <p14:creationId xmlns:p14="http://schemas.microsoft.com/office/powerpoint/2010/main" val="244937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79431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93140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84855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72174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787559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06854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96386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79A6F12-AB52-4A95-A390-EA198B9ACB5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765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Enabling Traffic Shaping is required to deliver a business quality voice service over the IP network.</a:t>
            </a:r>
          </a:p>
          <a:p>
            <a:r>
              <a:rPr lang="en-US" dirty="0"/>
              <a:t>Best practice is to configure the Primary WAN downstream and upstream bandwidths to be 80% of the average of 5 speed tests performed on a “naked” circuit. These parameters must describe the circuit that was delivered, not the circuit that was sold! </a:t>
            </a:r>
          </a:p>
          <a:p>
            <a:r>
              <a:rPr lang="en-US" dirty="0"/>
              <a:t>Call admission control can be a very important part of delivering a business quality voice service. Best practice is to calculate the maximum number of calls supported on the link based on the expected mix of </a:t>
            </a:r>
            <a:r>
              <a:rPr lang="en-US" dirty="0" err="1"/>
              <a:t>codecs</a:t>
            </a:r>
            <a:r>
              <a:rPr lang="en-US" dirty="0"/>
              <a:t>. By setting the CAC you ensure that quality is maintained for calls in progress when the link has reached its capacity. New calls will be gracefully declined instead of degrade the quality of all calls in progress.</a:t>
            </a:r>
          </a:p>
          <a:p>
            <a:r>
              <a:rPr lang="en-US" dirty="0"/>
              <a:t>Configuration of the secondary wan link is beyond the scope of this presentation.</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31366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Enabling Traffic Shaping is required to deliver a business quality voice service over the IP network.</a:t>
            </a:r>
          </a:p>
          <a:p>
            <a:r>
              <a:rPr lang="en-US" dirty="0"/>
              <a:t>Best practice is to configure the Primary WAN downstream and upstream bandwidths to be 80% of the average of 5 speed tests performed on a “naked” circuit. These parameters must describe the circuit that was delivered, not the circuit that was sold! </a:t>
            </a:r>
          </a:p>
          <a:p>
            <a:r>
              <a:rPr lang="en-US" dirty="0"/>
              <a:t>Call admission control can be a very important part of delivering a business quality voice service. Best practice is to calculate the maximum number of calls supported on the link based on the expected mix of </a:t>
            </a:r>
            <a:r>
              <a:rPr lang="en-US" dirty="0" err="1"/>
              <a:t>codecs</a:t>
            </a:r>
            <a:r>
              <a:rPr lang="en-US" dirty="0"/>
              <a:t>. By setting the CAC you ensure that quality is maintained for calls in progress when the link has reached its capacity. New calls will be gracefully declined instead of degrade the quality of all calls in progress.</a:t>
            </a:r>
          </a:p>
          <a:p>
            <a:r>
              <a:rPr lang="en-US" dirty="0"/>
              <a:t>Configuration of the secondary wan link is beyond the scope of this presentation.</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4107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Enabling Traffic Shaping is required to deliver a business quality voice service over the IP network.</a:t>
            </a:r>
          </a:p>
          <a:p>
            <a:r>
              <a:rPr lang="en-US" dirty="0"/>
              <a:t>Best practice is to configure the Primary WAN downstream and upstream bandwidths to be 80% of the average of 5 speed tests performed on a “naked” circuit. These parameters must describe the circuit that was delivered, not the circuit that was sold! </a:t>
            </a:r>
          </a:p>
          <a:p>
            <a:r>
              <a:rPr lang="en-US" dirty="0"/>
              <a:t>Call admission control can be a very important part of delivering a business quality voice service. Best practice is to calculate the maximum number of calls supported on the link based on the expected mix of </a:t>
            </a:r>
            <a:r>
              <a:rPr lang="en-US" dirty="0" err="1"/>
              <a:t>codecs</a:t>
            </a:r>
            <a:r>
              <a:rPr lang="en-US" dirty="0"/>
              <a:t>. By setting the CAC you ensure that quality is maintained for calls in progress when the link has reached its capacity. New calls will be gracefully declined instead of degrade the quality of all calls in progress.</a:t>
            </a:r>
          </a:p>
          <a:p>
            <a:r>
              <a:rPr lang="en-US" dirty="0"/>
              <a:t>Configuration of the secondary wan link is beyond the scope of this presentation.</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7245820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grpSp>
        <p:nvGrpSpPr>
          <p:cNvPr id="398" name="Group 397"/>
          <p:cNvGrpSpPr/>
          <p:nvPr/>
        </p:nvGrpSpPr>
        <p:grpSpPr>
          <a:xfrm>
            <a:off x="-1592" y="600301"/>
            <a:ext cx="11453639" cy="5520654"/>
            <a:chOff x="-1592" y="855901"/>
            <a:chExt cx="11736392" cy="5656941"/>
          </a:xfrm>
          <a:solidFill>
            <a:schemeClr val="bg1">
              <a:lumMod val="85000"/>
              <a:alpha val="10000"/>
            </a:schemeClr>
          </a:solidFill>
        </p:grpSpPr>
        <p:sp>
          <p:nvSpPr>
            <p:cNvPr id="399" name="Freeform 48"/>
            <p:cNvSpPr>
              <a:spLocks/>
            </p:cNvSpPr>
            <p:nvPr userDrawn="1"/>
          </p:nvSpPr>
          <p:spPr bwMode="auto">
            <a:xfrm>
              <a:off x="3152255" y="1267315"/>
              <a:ext cx="8582545" cy="5245527"/>
            </a:xfrm>
            <a:custGeom>
              <a:avLst/>
              <a:gdLst>
                <a:gd name="T0" fmla="*/ 398 w 398"/>
                <a:gd name="T1" fmla="*/ 17 h 242"/>
                <a:gd name="T2" fmla="*/ 142 w 398"/>
                <a:gd name="T3" fmla="*/ 174 h 242"/>
                <a:gd name="T4" fmla="*/ 101 w 398"/>
                <a:gd name="T5" fmla="*/ 216 h 242"/>
                <a:gd name="T6" fmla="*/ 9 w 398"/>
                <a:gd name="T7" fmla="*/ 227 h 242"/>
                <a:gd name="T8" fmla="*/ 0 w 398"/>
                <a:gd name="T9" fmla="*/ 222 h 242"/>
                <a:gd name="T10" fmla="*/ 24 w 398"/>
                <a:gd name="T11" fmla="*/ 187 h 242"/>
                <a:gd name="T12" fmla="*/ 193 w 398"/>
                <a:gd name="T13" fmla="*/ 38 h 242"/>
                <a:gd name="T14" fmla="*/ 321 w 398"/>
                <a:gd name="T15" fmla="*/ 1 h 242"/>
                <a:gd name="T16" fmla="*/ 394 w 398"/>
                <a:gd name="T17" fmla="*/ 14 h 242"/>
                <a:gd name="T18" fmla="*/ 398 w 398"/>
                <a:gd name="T19" fmla="*/ 1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242">
                  <a:moveTo>
                    <a:pt x="398" y="17"/>
                  </a:moveTo>
                  <a:cubicBezTo>
                    <a:pt x="292" y="37"/>
                    <a:pt x="213" y="99"/>
                    <a:pt x="142" y="174"/>
                  </a:cubicBezTo>
                  <a:cubicBezTo>
                    <a:pt x="129" y="189"/>
                    <a:pt x="116" y="204"/>
                    <a:pt x="101" y="216"/>
                  </a:cubicBezTo>
                  <a:cubicBezTo>
                    <a:pt x="73" y="238"/>
                    <a:pt x="42" y="242"/>
                    <a:pt x="9" y="227"/>
                  </a:cubicBezTo>
                  <a:cubicBezTo>
                    <a:pt x="6" y="226"/>
                    <a:pt x="3" y="224"/>
                    <a:pt x="0" y="222"/>
                  </a:cubicBezTo>
                  <a:cubicBezTo>
                    <a:pt x="8" y="210"/>
                    <a:pt x="16" y="198"/>
                    <a:pt x="24" y="187"/>
                  </a:cubicBezTo>
                  <a:cubicBezTo>
                    <a:pt x="70" y="126"/>
                    <a:pt x="125" y="74"/>
                    <a:pt x="193" y="38"/>
                  </a:cubicBezTo>
                  <a:cubicBezTo>
                    <a:pt x="233" y="16"/>
                    <a:pt x="275" y="2"/>
                    <a:pt x="321" y="1"/>
                  </a:cubicBezTo>
                  <a:cubicBezTo>
                    <a:pt x="346" y="0"/>
                    <a:pt x="370" y="4"/>
                    <a:pt x="394" y="14"/>
                  </a:cubicBezTo>
                  <a:cubicBezTo>
                    <a:pt x="395" y="15"/>
                    <a:pt x="396" y="16"/>
                    <a:pt x="39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49"/>
            <p:cNvSpPr>
              <a:spLocks/>
            </p:cNvSpPr>
            <p:nvPr userDrawn="1"/>
          </p:nvSpPr>
          <p:spPr bwMode="auto">
            <a:xfrm>
              <a:off x="1038046" y="855901"/>
              <a:ext cx="6559762" cy="4034142"/>
            </a:xfrm>
            <a:custGeom>
              <a:avLst/>
              <a:gdLst>
                <a:gd name="T0" fmla="*/ 304 w 304"/>
                <a:gd name="T1" fmla="*/ 29 h 186"/>
                <a:gd name="T2" fmla="*/ 212 w 304"/>
                <a:gd name="T3" fmla="*/ 64 h 186"/>
                <a:gd name="T4" fmla="*/ 101 w 304"/>
                <a:gd name="T5" fmla="*/ 155 h 186"/>
                <a:gd name="T6" fmla="*/ 44 w 304"/>
                <a:gd name="T7" fmla="*/ 185 h 186"/>
                <a:gd name="T8" fmla="*/ 0 w 304"/>
                <a:gd name="T9" fmla="*/ 176 h 186"/>
                <a:gd name="T10" fmla="*/ 304 w 304"/>
                <a:gd name="T11" fmla="*/ 29 h 186"/>
              </a:gdLst>
              <a:ahLst/>
              <a:cxnLst>
                <a:cxn ang="0">
                  <a:pos x="T0" y="T1"/>
                </a:cxn>
                <a:cxn ang="0">
                  <a:pos x="T2" y="T3"/>
                </a:cxn>
                <a:cxn ang="0">
                  <a:pos x="T4" y="T5"/>
                </a:cxn>
                <a:cxn ang="0">
                  <a:pos x="T6" y="T7"/>
                </a:cxn>
                <a:cxn ang="0">
                  <a:pos x="T8" y="T9"/>
                </a:cxn>
                <a:cxn ang="0">
                  <a:pos x="T10" y="T11"/>
                </a:cxn>
              </a:cxnLst>
              <a:rect l="0" t="0" r="r" b="b"/>
              <a:pathLst>
                <a:path w="304" h="186">
                  <a:moveTo>
                    <a:pt x="304" y="29"/>
                  </a:moveTo>
                  <a:cubicBezTo>
                    <a:pt x="270" y="36"/>
                    <a:pt x="240" y="48"/>
                    <a:pt x="212" y="64"/>
                  </a:cubicBezTo>
                  <a:cubicBezTo>
                    <a:pt x="170" y="88"/>
                    <a:pt x="133" y="119"/>
                    <a:pt x="101" y="155"/>
                  </a:cubicBezTo>
                  <a:cubicBezTo>
                    <a:pt x="86" y="172"/>
                    <a:pt x="68" y="184"/>
                    <a:pt x="44" y="185"/>
                  </a:cubicBezTo>
                  <a:cubicBezTo>
                    <a:pt x="29" y="186"/>
                    <a:pt x="14" y="183"/>
                    <a:pt x="0" y="176"/>
                  </a:cubicBezTo>
                  <a:cubicBezTo>
                    <a:pt x="57" y="78"/>
                    <a:pt x="185" y="0"/>
                    <a:pt x="30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400"/>
            <p:cNvSpPr/>
            <p:nvPr userDrawn="1"/>
          </p:nvSpPr>
          <p:spPr>
            <a:xfrm>
              <a:off x="-1592" y="1175890"/>
              <a:ext cx="4490941" cy="2604095"/>
            </a:xfrm>
            <a:custGeom>
              <a:avLst/>
              <a:gdLst>
                <a:gd name="connsiteX0" fmla="*/ 3562955 w 4490941"/>
                <a:gd name="connsiteY0" fmla="*/ 0 h 2604095"/>
                <a:gd name="connsiteX1" fmla="*/ 4231968 w 4490941"/>
                <a:gd name="connsiteY1" fmla="*/ 0 h 2604095"/>
                <a:gd name="connsiteX2" fmla="*/ 4490941 w 4490941"/>
                <a:gd name="connsiteY2" fmla="*/ 65278 h 2604095"/>
                <a:gd name="connsiteX3" fmla="*/ 3476631 w 4490941"/>
                <a:gd name="connsiteY3" fmla="*/ 348148 h 2604095"/>
                <a:gd name="connsiteX4" fmla="*/ 822159 w 4490941"/>
                <a:gd name="connsiteY4" fmla="*/ 2175923 h 2604095"/>
                <a:gd name="connsiteX5" fmla="*/ 36895 w 4490941"/>
                <a:gd name="connsiteY5" fmla="*/ 2604095 h 2604095"/>
                <a:gd name="connsiteX6" fmla="*/ 0 w 4490941"/>
                <a:gd name="connsiteY6" fmla="*/ 2603894 h 2604095"/>
                <a:gd name="connsiteX7" fmla="*/ 0 w 4490941"/>
                <a:gd name="connsiteY7" fmla="*/ 1790526 h 2604095"/>
                <a:gd name="connsiteX8" fmla="*/ 45241 w 4490941"/>
                <a:gd name="connsiteY8" fmla="*/ 1740738 h 2604095"/>
                <a:gd name="connsiteX9" fmla="*/ 3390307 w 4490941"/>
                <a:gd name="connsiteY9" fmla="*/ 43519 h 2604095"/>
                <a:gd name="connsiteX10" fmla="*/ 3562955 w 4490941"/>
                <a:gd name="connsiteY10" fmla="*/ 0 h 26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0941" h="2604095">
                  <a:moveTo>
                    <a:pt x="3562955" y="0"/>
                  </a:moveTo>
                  <a:cubicBezTo>
                    <a:pt x="3778766" y="0"/>
                    <a:pt x="4016158" y="0"/>
                    <a:pt x="4231968" y="0"/>
                  </a:cubicBezTo>
                  <a:cubicBezTo>
                    <a:pt x="4339874" y="21759"/>
                    <a:pt x="4426198" y="43519"/>
                    <a:pt x="4490941" y="65278"/>
                  </a:cubicBezTo>
                  <a:cubicBezTo>
                    <a:pt x="4167225" y="152315"/>
                    <a:pt x="3821928" y="217592"/>
                    <a:pt x="3476631" y="348148"/>
                  </a:cubicBezTo>
                  <a:cubicBezTo>
                    <a:pt x="2419159" y="696295"/>
                    <a:pt x="1555916" y="1305554"/>
                    <a:pt x="822159" y="2175923"/>
                  </a:cubicBezTo>
                  <a:cubicBezTo>
                    <a:pt x="579372" y="2447913"/>
                    <a:pt x="328155" y="2592408"/>
                    <a:pt x="36895" y="2604095"/>
                  </a:cubicBezTo>
                  <a:lnTo>
                    <a:pt x="0" y="2603894"/>
                  </a:lnTo>
                  <a:lnTo>
                    <a:pt x="0" y="1790526"/>
                  </a:lnTo>
                  <a:lnTo>
                    <a:pt x="45241" y="1740738"/>
                  </a:lnTo>
                  <a:cubicBezTo>
                    <a:pt x="930065" y="739814"/>
                    <a:pt x="2052280" y="174074"/>
                    <a:pt x="3390307" y="43519"/>
                  </a:cubicBezTo>
                  <a:cubicBezTo>
                    <a:pt x="3455050" y="43519"/>
                    <a:pt x="3498212" y="21759"/>
                    <a:pt x="356295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457200" y="616788"/>
            <a:ext cx="4851400" cy="2387600"/>
          </a:xfrm>
        </p:spPr>
        <p:txBody>
          <a:bodyPr anchor="b"/>
          <a:lstStyle>
            <a:lvl1pPr algn="l">
              <a:defRPr sz="60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3096463"/>
            <a:ext cx="4477545" cy="165576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Flowchart: Data 8"/>
          <p:cNvSpPr/>
          <p:nvPr/>
        </p:nvSpPr>
        <p:spPr>
          <a:xfrm>
            <a:off x="4934745" y="-5487"/>
            <a:ext cx="7265380" cy="68634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1600"/>
              <a:gd name="connsiteY0" fmla="*/ 10000 h 10000"/>
              <a:gd name="connsiteX1" fmla="*/ 2000 w 11600"/>
              <a:gd name="connsiteY1" fmla="*/ 0 h 10000"/>
              <a:gd name="connsiteX2" fmla="*/ 11600 w 11600"/>
              <a:gd name="connsiteY2" fmla="*/ 42 h 10000"/>
              <a:gd name="connsiteX3" fmla="*/ 8000 w 11600"/>
              <a:gd name="connsiteY3" fmla="*/ 10000 h 10000"/>
              <a:gd name="connsiteX4" fmla="*/ 0 w 11600"/>
              <a:gd name="connsiteY4" fmla="*/ 10000 h 10000"/>
              <a:gd name="connsiteX0" fmla="*/ 0 w 11600"/>
              <a:gd name="connsiteY0" fmla="*/ 10021 h 10021"/>
              <a:gd name="connsiteX1" fmla="*/ 3646 w 11600"/>
              <a:gd name="connsiteY1" fmla="*/ 0 h 10021"/>
              <a:gd name="connsiteX2" fmla="*/ 11600 w 11600"/>
              <a:gd name="connsiteY2" fmla="*/ 63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41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30 h 10021"/>
              <a:gd name="connsiteX3" fmla="*/ 8000 w 11600"/>
              <a:gd name="connsiteY3" fmla="*/ 10021 h 10021"/>
              <a:gd name="connsiteX4" fmla="*/ 0 w 11600"/>
              <a:gd name="connsiteY4" fmla="*/ 10021 h 10021"/>
              <a:gd name="connsiteX0" fmla="*/ 0 w 11604"/>
              <a:gd name="connsiteY0" fmla="*/ 10021 h 10021"/>
              <a:gd name="connsiteX1" fmla="*/ 3646 w 11604"/>
              <a:gd name="connsiteY1" fmla="*/ 0 h 10021"/>
              <a:gd name="connsiteX2" fmla="*/ 11604 w 11604"/>
              <a:gd name="connsiteY2" fmla="*/ 13 h 10021"/>
              <a:gd name="connsiteX3" fmla="*/ 8000 w 11604"/>
              <a:gd name="connsiteY3" fmla="*/ 10021 h 10021"/>
              <a:gd name="connsiteX4" fmla="*/ 0 w 11604"/>
              <a:gd name="connsiteY4" fmla="*/ 10021 h 10021"/>
              <a:gd name="connsiteX0" fmla="*/ 0 w 11604"/>
              <a:gd name="connsiteY0" fmla="*/ 10008 h 10008"/>
              <a:gd name="connsiteX1" fmla="*/ 3654 w 11604"/>
              <a:gd name="connsiteY1" fmla="*/ 4 h 10008"/>
              <a:gd name="connsiteX2" fmla="*/ 11604 w 11604"/>
              <a:gd name="connsiteY2" fmla="*/ 0 h 10008"/>
              <a:gd name="connsiteX3" fmla="*/ 8000 w 11604"/>
              <a:gd name="connsiteY3" fmla="*/ 10008 h 10008"/>
              <a:gd name="connsiteX4" fmla="*/ 0 w 11604"/>
              <a:gd name="connsiteY4" fmla="*/ 10008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4" h="10008">
                <a:moveTo>
                  <a:pt x="0" y="10008"/>
                </a:moveTo>
                <a:lnTo>
                  <a:pt x="3654" y="4"/>
                </a:lnTo>
                <a:lnTo>
                  <a:pt x="11604" y="0"/>
                </a:lnTo>
                <a:lnTo>
                  <a:pt x="8000" y="10008"/>
                </a:lnTo>
                <a:lnTo>
                  <a:pt x="0" y="10008"/>
                </a:lnTo>
                <a:close/>
              </a:path>
            </a:pathLst>
          </a:custGeom>
          <a:blipFill dpi="0" rotWithShape="1">
            <a:blip r:embed="rId2">
              <a:extLst>
                <a:ext uri="{BEBA8EAE-BF5A-486C-A8C5-ECC9F3942E4B}">
                  <a14:imgProps xmlns:a14="http://schemas.microsoft.com/office/drawing/2010/main">
                    <a14:imgLayer r:embed="rId3">
                      <a14:imgEffect>
                        <a14:saturation sat="200000"/>
                      </a14:imgEffect>
                    </a14:imgLayer>
                  </a14:imgProps>
                </a:ext>
              </a:extLst>
            </a:blip>
            <a:srcRect/>
            <a:tile tx="-4826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4" name="Freeform 144"/>
          <p:cNvSpPr>
            <a:spLocks noEditPoints="1"/>
          </p:cNvSpPr>
          <p:nvPr/>
        </p:nvSpPr>
        <p:spPr bwMode="auto">
          <a:xfrm>
            <a:off x="6442075" y="-3265488"/>
            <a:ext cx="3221038" cy="4160838"/>
          </a:xfrm>
          <a:custGeom>
            <a:avLst/>
            <a:gdLst>
              <a:gd name="T0" fmla="*/ 814 w 2029"/>
              <a:gd name="T1" fmla="*/ 2621 h 2621"/>
              <a:gd name="T2" fmla="*/ 1766 w 2029"/>
              <a:gd name="T3" fmla="*/ 2369 h 2621"/>
              <a:gd name="T4" fmla="*/ 852 w 2029"/>
              <a:gd name="T5" fmla="*/ 2611 h 2621"/>
              <a:gd name="T6" fmla="*/ 955 w 2029"/>
              <a:gd name="T7" fmla="*/ 1952 h 2621"/>
              <a:gd name="T8" fmla="*/ 430 w 2029"/>
              <a:gd name="T9" fmla="*/ 2033 h 2621"/>
              <a:gd name="T10" fmla="*/ 428 w 2029"/>
              <a:gd name="T11" fmla="*/ 2034 h 2621"/>
              <a:gd name="T12" fmla="*/ 814 w 2029"/>
              <a:gd name="T13" fmla="*/ 2619 h 2621"/>
              <a:gd name="T14" fmla="*/ 889 w 2029"/>
              <a:gd name="T15" fmla="*/ 2264 h 2621"/>
              <a:gd name="T16" fmla="*/ 1175 w 2029"/>
              <a:gd name="T17" fmla="*/ 2404 h 2621"/>
              <a:gd name="T18" fmla="*/ 1064 w 2029"/>
              <a:gd name="T19" fmla="*/ 1935 h 2621"/>
              <a:gd name="T20" fmla="*/ 1201 w 2029"/>
              <a:gd name="T21" fmla="*/ 2420 h 2621"/>
              <a:gd name="T22" fmla="*/ 1606 w 2029"/>
              <a:gd name="T23" fmla="*/ 1856 h 2621"/>
              <a:gd name="T24" fmla="*/ 1602 w 2029"/>
              <a:gd name="T25" fmla="*/ 1875 h 2621"/>
              <a:gd name="T26" fmla="*/ 1801 w 2029"/>
              <a:gd name="T27" fmla="*/ 2344 h 2621"/>
              <a:gd name="T28" fmla="*/ 1606 w 2029"/>
              <a:gd name="T29" fmla="*/ 1856 h 2621"/>
              <a:gd name="T30" fmla="*/ 1606 w 2029"/>
              <a:gd name="T31" fmla="*/ 1856 h 2621"/>
              <a:gd name="T32" fmla="*/ 1617 w 2029"/>
              <a:gd name="T33" fmla="*/ 1852 h 2621"/>
              <a:gd name="T34" fmla="*/ 1615 w 2029"/>
              <a:gd name="T35" fmla="*/ 1850 h 2621"/>
              <a:gd name="T36" fmla="*/ 1523 w 2029"/>
              <a:gd name="T37" fmla="*/ 1003 h 2621"/>
              <a:gd name="T38" fmla="*/ 2029 w 2029"/>
              <a:gd name="T39" fmla="*/ 1275 h 2621"/>
              <a:gd name="T40" fmla="*/ 1619 w 2029"/>
              <a:gd name="T41" fmla="*/ 1848 h 2621"/>
              <a:gd name="T42" fmla="*/ 2029 w 2029"/>
              <a:gd name="T43" fmla="*/ 1274 h 2621"/>
              <a:gd name="T44" fmla="*/ 1523 w 2029"/>
              <a:gd name="T45" fmla="*/ 1003 h 2621"/>
              <a:gd name="T46" fmla="*/ 1521 w 2029"/>
              <a:gd name="T47" fmla="*/ 1003 h 2621"/>
              <a:gd name="T48" fmla="*/ 207 w 2029"/>
              <a:gd name="T49" fmla="*/ 975 h 2621"/>
              <a:gd name="T50" fmla="*/ 554 w 2029"/>
              <a:gd name="T51" fmla="*/ 1298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8 h 2621"/>
              <a:gd name="T62" fmla="*/ 553 w 2029"/>
              <a:gd name="T63" fmla="*/ 1321 h 2621"/>
              <a:gd name="T64" fmla="*/ 991 w 2029"/>
              <a:gd name="T65" fmla="*/ 1706 h 2621"/>
              <a:gd name="T66" fmla="*/ 814 w 2029"/>
              <a:gd name="T67" fmla="*/ 888 h 2621"/>
              <a:gd name="T68" fmla="*/ 981 w 2029"/>
              <a:gd name="T69" fmla="*/ 1696 h 2621"/>
              <a:gd name="T70" fmla="*/ 556 w 2029"/>
              <a:gd name="T71" fmla="*/ 1300 h 2621"/>
              <a:gd name="T72" fmla="*/ 17 w 2029"/>
              <a:gd name="T73" fmla="*/ 1523 h 2621"/>
              <a:gd name="T74" fmla="*/ 419 w 2029"/>
              <a:gd name="T75" fmla="*/ 2029 h 2621"/>
              <a:gd name="T76" fmla="*/ 11 w 2029"/>
              <a:gd name="T77" fmla="*/ 1542 h 2621"/>
              <a:gd name="T78" fmla="*/ 551 w 2029"/>
              <a:gd name="T79" fmla="*/ 1322 h 2621"/>
              <a:gd name="T80" fmla="*/ 451 w 2029"/>
              <a:gd name="T81" fmla="*/ 2010 h 2621"/>
              <a:gd name="T82" fmla="*/ 953 w 2029"/>
              <a:gd name="T83" fmla="*/ 1950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3 h 2621"/>
              <a:gd name="T94" fmla="*/ 1207 w 2029"/>
              <a:gd name="T95" fmla="*/ 1277 h 2621"/>
              <a:gd name="T96" fmla="*/ 1521 w 2029"/>
              <a:gd name="T97" fmla="*/ 1003 h 2621"/>
              <a:gd name="T98" fmla="*/ 1185 w 2029"/>
              <a:gd name="T99" fmla="*/ 1255 h 2621"/>
              <a:gd name="T100" fmla="*/ 1160 w 2029"/>
              <a:gd name="T101" fmla="*/ 426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5 h 2621"/>
              <a:gd name="T114" fmla="*/ 1158 w 2029"/>
              <a:gd name="T115" fmla="*/ 424 h 2621"/>
              <a:gd name="T116" fmla="*/ 359 w 2029"/>
              <a:gd name="T117" fmla="*/ 0 h 2621"/>
              <a:gd name="T118" fmla="*/ 359 w 2029"/>
              <a:gd name="T119" fmla="*/ 0 h 2621"/>
              <a:gd name="T120" fmla="*/ 378 w 2029"/>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4"/>
                </a:moveTo>
                <a:lnTo>
                  <a:pt x="1803" y="2346"/>
                </a:lnTo>
                <a:lnTo>
                  <a:pt x="1807" y="2358"/>
                </a:lnTo>
                <a:lnTo>
                  <a:pt x="1766" y="2369"/>
                </a:lnTo>
                <a:lnTo>
                  <a:pt x="852" y="2611"/>
                </a:lnTo>
                <a:lnTo>
                  <a:pt x="820" y="2619"/>
                </a:lnTo>
                <a:lnTo>
                  <a:pt x="816" y="2621"/>
                </a:lnTo>
                <a:lnTo>
                  <a:pt x="852" y="2611"/>
                </a:lnTo>
                <a:lnTo>
                  <a:pt x="1766" y="2371"/>
                </a:lnTo>
                <a:lnTo>
                  <a:pt x="1809"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200" y="2418"/>
                </a:lnTo>
                <a:lnTo>
                  <a:pt x="1201" y="2418"/>
                </a:lnTo>
                <a:lnTo>
                  <a:pt x="1175" y="2404"/>
                </a:lnTo>
                <a:lnTo>
                  <a:pt x="889" y="2264"/>
                </a:lnTo>
                <a:lnTo>
                  <a:pt x="955" y="1952"/>
                </a:lnTo>
                <a:close/>
                <a:moveTo>
                  <a:pt x="1066" y="1935"/>
                </a:moveTo>
                <a:lnTo>
                  <a:pt x="1064" y="1935"/>
                </a:lnTo>
                <a:lnTo>
                  <a:pt x="1201" y="2380"/>
                </a:lnTo>
                <a:lnTo>
                  <a:pt x="1215" y="2425"/>
                </a:lnTo>
                <a:lnTo>
                  <a:pt x="1201" y="2418"/>
                </a:lnTo>
                <a:lnTo>
                  <a:pt x="1201" y="2420"/>
                </a:lnTo>
                <a:lnTo>
                  <a:pt x="1217" y="2427"/>
                </a:lnTo>
                <a:lnTo>
                  <a:pt x="1201" y="2380"/>
                </a:lnTo>
                <a:lnTo>
                  <a:pt x="1066" y="1935"/>
                </a:lnTo>
                <a:close/>
                <a:moveTo>
                  <a:pt x="1606" y="1856"/>
                </a:moveTo>
                <a:lnTo>
                  <a:pt x="1606" y="1856"/>
                </a:lnTo>
                <a:lnTo>
                  <a:pt x="1604" y="1856"/>
                </a:lnTo>
                <a:lnTo>
                  <a:pt x="1600" y="1873"/>
                </a:lnTo>
                <a:lnTo>
                  <a:pt x="1602" y="1875"/>
                </a:lnTo>
                <a:lnTo>
                  <a:pt x="1606" y="1858"/>
                </a:lnTo>
                <a:lnTo>
                  <a:pt x="1615" y="1882"/>
                </a:lnTo>
                <a:lnTo>
                  <a:pt x="1794" y="2324"/>
                </a:lnTo>
                <a:lnTo>
                  <a:pt x="1801" y="2344"/>
                </a:lnTo>
                <a:lnTo>
                  <a:pt x="1803" y="2344"/>
                </a:lnTo>
                <a:lnTo>
                  <a:pt x="1796" y="2324"/>
                </a:lnTo>
                <a:lnTo>
                  <a:pt x="1617" y="1882"/>
                </a:lnTo>
                <a:lnTo>
                  <a:pt x="1606" y="1856"/>
                </a:lnTo>
                <a:close/>
                <a:moveTo>
                  <a:pt x="1606" y="1854"/>
                </a:moveTo>
                <a:lnTo>
                  <a:pt x="1606" y="1856"/>
                </a:lnTo>
                <a:lnTo>
                  <a:pt x="1606" y="1856"/>
                </a:lnTo>
                <a:lnTo>
                  <a:pt x="1606" y="1856"/>
                </a:lnTo>
                <a:lnTo>
                  <a:pt x="1606"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1" y="1260"/>
                </a:lnTo>
                <a:lnTo>
                  <a:pt x="2029" y="1275"/>
                </a:lnTo>
                <a:lnTo>
                  <a:pt x="2014" y="1294"/>
                </a:lnTo>
                <a:lnTo>
                  <a:pt x="1630" y="1830"/>
                </a:lnTo>
                <a:lnTo>
                  <a:pt x="1617" y="1850"/>
                </a:lnTo>
                <a:lnTo>
                  <a:pt x="1619" y="1848"/>
                </a:lnTo>
                <a:lnTo>
                  <a:pt x="1632" y="1832"/>
                </a:lnTo>
                <a:lnTo>
                  <a:pt x="2016" y="1296"/>
                </a:lnTo>
                <a:lnTo>
                  <a:pt x="2029" y="1275"/>
                </a:lnTo>
                <a:lnTo>
                  <a:pt x="2029" y="1274"/>
                </a:lnTo>
                <a:lnTo>
                  <a:pt x="2029" y="1274"/>
                </a:lnTo>
                <a:lnTo>
                  <a:pt x="2003"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7" y="975"/>
                </a:lnTo>
                <a:lnTo>
                  <a:pt x="212" y="981"/>
                </a:lnTo>
                <a:lnTo>
                  <a:pt x="536" y="1275"/>
                </a:lnTo>
                <a:lnTo>
                  <a:pt x="556" y="1292"/>
                </a:lnTo>
                <a:lnTo>
                  <a:pt x="554" y="1298"/>
                </a:lnTo>
                <a:lnTo>
                  <a:pt x="556" y="1298"/>
                </a:lnTo>
                <a:lnTo>
                  <a:pt x="556" y="1292"/>
                </a:lnTo>
                <a:lnTo>
                  <a:pt x="538" y="1274"/>
                </a:lnTo>
                <a:lnTo>
                  <a:pt x="214" y="979"/>
                </a:lnTo>
                <a:lnTo>
                  <a:pt x="208" y="975"/>
                </a:lnTo>
                <a:lnTo>
                  <a:pt x="188" y="966"/>
                </a:lnTo>
                <a:close/>
                <a:moveTo>
                  <a:pt x="812" y="873"/>
                </a:moveTo>
                <a:lnTo>
                  <a:pt x="814" y="887"/>
                </a:lnTo>
                <a:lnTo>
                  <a:pt x="816" y="887"/>
                </a:lnTo>
                <a:lnTo>
                  <a:pt x="814" y="877"/>
                </a:lnTo>
                <a:lnTo>
                  <a:pt x="833" y="898"/>
                </a:lnTo>
                <a:lnTo>
                  <a:pt x="1185"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1" y="1330"/>
                </a:lnTo>
                <a:lnTo>
                  <a:pt x="553" y="1321"/>
                </a:lnTo>
                <a:lnTo>
                  <a:pt x="571" y="1313"/>
                </a:lnTo>
                <a:lnTo>
                  <a:pt x="581" y="1322"/>
                </a:lnTo>
                <a:lnTo>
                  <a:pt x="981" y="1696"/>
                </a:lnTo>
                <a:lnTo>
                  <a:pt x="991" y="1706"/>
                </a:lnTo>
                <a:lnTo>
                  <a:pt x="987" y="1693"/>
                </a:lnTo>
                <a:lnTo>
                  <a:pt x="818" y="902"/>
                </a:lnTo>
                <a:lnTo>
                  <a:pt x="816" y="888"/>
                </a:lnTo>
                <a:lnTo>
                  <a:pt x="814" y="888"/>
                </a:lnTo>
                <a:lnTo>
                  <a:pt x="818" y="902"/>
                </a:lnTo>
                <a:lnTo>
                  <a:pt x="987" y="1693"/>
                </a:lnTo>
                <a:lnTo>
                  <a:pt x="989" y="1704"/>
                </a:lnTo>
                <a:lnTo>
                  <a:pt x="981" y="1696"/>
                </a:lnTo>
                <a:lnTo>
                  <a:pt x="581" y="1321"/>
                </a:lnTo>
                <a:lnTo>
                  <a:pt x="571" y="1313"/>
                </a:lnTo>
                <a:lnTo>
                  <a:pt x="553" y="1321"/>
                </a:lnTo>
                <a:lnTo>
                  <a:pt x="556" y="1300"/>
                </a:lnTo>
                <a:lnTo>
                  <a:pt x="554" y="1298"/>
                </a:lnTo>
                <a:lnTo>
                  <a:pt x="551" y="1321"/>
                </a:lnTo>
                <a:lnTo>
                  <a:pt x="539" y="1324"/>
                </a:lnTo>
                <a:lnTo>
                  <a:pt x="17" y="1523"/>
                </a:lnTo>
                <a:lnTo>
                  <a:pt x="0" y="1529"/>
                </a:lnTo>
                <a:lnTo>
                  <a:pt x="11" y="1542"/>
                </a:lnTo>
                <a:lnTo>
                  <a:pt x="398" y="2004"/>
                </a:lnTo>
                <a:lnTo>
                  <a:pt x="419" y="2029"/>
                </a:lnTo>
                <a:lnTo>
                  <a:pt x="419" y="2029"/>
                </a:lnTo>
                <a:lnTo>
                  <a:pt x="421" y="2029"/>
                </a:lnTo>
                <a:lnTo>
                  <a:pt x="400" y="2004"/>
                </a:lnTo>
                <a:lnTo>
                  <a:pt x="11" y="1542"/>
                </a:lnTo>
                <a:lnTo>
                  <a:pt x="2" y="1531"/>
                </a:lnTo>
                <a:lnTo>
                  <a:pt x="17" y="1525"/>
                </a:lnTo>
                <a:lnTo>
                  <a:pt x="539" y="1326"/>
                </a:lnTo>
                <a:lnTo>
                  <a:pt x="551" y="1322"/>
                </a:lnTo>
                <a:lnTo>
                  <a:pt x="549" y="1330"/>
                </a:lnTo>
                <a:lnTo>
                  <a:pt x="432" y="1995"/>
                </a:lnTo>
                <a:lnTo>
                  <a:pt x="427" y="2021"/>
                </a:lnTo>
                <a:lnTo>
                  <a:pt x="451" y="2010"/>
                </a:lnTo>
                <a:lnTo>
                  <a:pt x="985" y="1747"/>
                </a:lnTo>
                <a:lnTo>
                  <a:pt x="996" y="1741"/>
                </a:lnTo>
                <a:lnTo>
                  <a:pt x="995" y="1753"/>
                </a:lnTo>
                <a:lnTo>
                  <a:pt x="953" y="1950"/>
                </a:lnTo>
                <a:lnTo>
                  <a:pt x="955" y="1950"/>
                </a:lnTo>
                <a:lnTo>
                  <a:pt x="996" y="1753"/>
                </a:lnTo>
                <a:lnTo>
                  <a:pt x="998" y="1741"/>
                </a:lnTo>
                <a:lnTo>
                  <a:pt x="1004" y="1738"/>
                </a:lnTo>
                <a:lnTo>
                  <a:pt x="1008" y="1753"/>
                </a:lnTo>
                <a:lnTo>
                  <a:pt x="1064" y="1935"/>
                </a:lnTo>
                <a:lnTo>
                  <a:pt x="1064" y="1935"/>
                </a:lnTo>
                <a:lnTo>
                  <a:pt x="1010" y="1753"/>
                </a:lnTo>
                <a:lnTo>
                  <a:pt x="1004" y="1738"/>
                </a:lnTo>
                <a:lnTo>
                  <a:pt x="998" y="1739"/>
                </a:lnTo>
                <a:lnTo>
                  <a:pt x="1002" y="1721"/>
                </a:lnTo>
                <a:lnTo>
                  <a:pt x="1015" y="1691"/>
                </a:lnTo>
                <a:lnTo>
                  <a:pt x="1194" y="1304"/>
                </a:lnTo>
                <a:lnTo>
                  <a:pt x="1205" y="1281"/>
                </a:lnTo>
                <a:lnTo>
                  <a:pt x="1207" y="1277"/>
                </a:lnTo>
                <a:lnTo>
                  <a:pt x="1217" y="1289"/>
                </a:lnTo>
                <a:lnTo>
                  <a:pt x="1228" y="1304"/>
                </a:lnTo>
                <a:lnTo>
                  <a:pt x="1595" y="1822"/>
                </a:lnTo>
                <a:lnTo>
                  <a:pt x="1611" y="1845"/>
                </a:lnTo>
                <a:lnTo>
                  <a:pt x="1611" y="1843"/>
                </a:lnTo>
                <a:lnTo>
                  <a:pt x="1596" y="1822"/>
                </a:lnTo>
                <a:lnTo>
                  <a:pt x="1228" y="1302"/>
                </a:lnTo>
                <a:lnTo>
                  <a:pt x="1218" y="1287"/>
                </a:lnTo>
                <a:lnTo>
                  <a:pt x="1207" y="1277"/>
                </a:lnTo>
                <a:lnTo>
                  <a:pt x="1233" y="1255"/>
                </a:lnTo>
                <a:lnTo>
                  <a:pt x="1499" y="1026"/>
                </a:lnTo>
                <a:lnTo>
                  <a:pt x="1521" y="1005"/>
                </a:lnTo>
                <a:lnTo>
                  <a:pt x="1521" y="1003"/>
                </a:lnTo>
                <a:lnTo>
                  <a:pt x="1499" y="1024"/>
                </a:lnTo>
                <a:lnTo>
                  <a:pt x="1233" y="1255"/>
                </a:lnTo>
                <a:lnTo>
                  <a:pt x="1207" y="1277"/>
                </a:lnTo>
                <a:lnTo>
                  <a:pt x="1185" y="1255"/>
                </a:lnTo>
                <a:lnTo>
                  <a:pt x="835"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3" y="434"/>
                </a:lnTo>
                <a:lnTo>
                  <a:pt x="207" y="937"/>
                </a:lnTo>
                <a:lnTo>
                  <a:pt x="186" y="966"/>
                </a:lnTo>
                <a:lnTo>
                  <a:pt x="186" y="966"/>
                </a:lnTo>
                <a:lnTo>
                  <a:pt x="188" y="966"/>
                </a:lnTo>
                <a:lnTo>
                  <a:pt x="207" y="939"/>
                </a:lnTo>
                <a:lnTo>
                  <a:pt x="585" y="434"/>
                </a:lnTo>
                <a:lnTo>
                  <a:pt x="605" y="406"/>
                </a:lnTo>
                <a:lnTo>
                  <a:pt x="633" y="408"/>
                </a:lnTo>
                <a:lnTo>
                  <a:pt x="1126" y="430"/>
                </a:lnTo>
                <a:lnTo>
                  <a:pt x="1158" y="432"/>
                </a:lnTo>
                <a:lnTo>
                  <a:pt x="1158" y="432"/>
                </a:lnTo>
                <a:lnTo>
                  <a:pt x="1126" y="430"/>
                </a:lnTo>
                <a:lnTo>
                  <a:pt x="633" y="406"/>
                </a:lnTo>
                <a:lnTo>
                  <a:pt x="605" y="406"/>
                </a:lnTo>
                <a:close/>
                <a:moveTo>
                  <a:pt x="727" y="195"/>
                </a:moveTo>
                <a:lnTo>
                  <a:pt x="726" y="195"/>
                </a:lnTo>
                <a:lnTo>
                  <a:pt x="1132" y="413"/>
                </a:lnTo>
                <a:lnTo>
                  <a:pt x="1158" y="426"/>
                </a:lnTo>
                <a:lnTo>
                  <a:pt x="1158" y="424"/>
                </a:lnTo>
                <a:lnTo>
                  <a:pt x="1134" y="411"/>
                </a:lnTo>
                <a:lnTo>
                  <a:pt x="727" y="195"/>
                </a:lnTo>
                <a:close/>
                <a:moveTo>
                  <a:pt x="359" y="0"/>
                </a:moveTo>
                <a:lnTo>
                  <a:pt x="359" y="0"/>
                </a:lnTo>
                <a:lnTo>
                  <a:pt x="359" y="0"/>
                </a:lnTo>
                <a:lnTo>
                  <a:pt x="359" y="0"/>
                </a:lnTo>
                <a:close/>
                <a:moveTo>
                  <a:pt x="361" y="0"/>
                </a:moveTo>
                <a:lnTo>
                  <a:pt x="359" y="0"/>
                </a:lnTo>
                <a:lnTo>
                  <a:pt x="378" y="9"/>
                </a:lnTo>
                <a:lnTo>
                  <a:pt x="726" y="195"/>
                </a:lnTo>
                <a:lnTo>
                  <a:pt x="726" y="195"/>
                </a:lnTo>
                <a:lnTo>
                  <a:pt x="378"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 name="Group 3"/>
          <p:cNvGrpSpPr/>
          <p:nvPr/>
        </p:nvGrpSpPr>
        <p:grpSpPr>
          <a:xfrm>
            <a:off x="6173788" y="-1262063"/>
            <a:ext cx="6780213" cy="11047414"/>
            <a:chOff x="6173788" y="-1262063"/>
            <a:chExt cx="6780213" cy="11047414"/>
          </a:xfrm>
        </p:grpSpPr>
        <p:sp>
          <p:nvSpPr>
            <p:cNvPr id="224" name="Freeform 5"/>
            <p:cNvSpPr>
              <a:spLocks noEditPoints="1"/>
            </p:cNvSpPr>
            <p:nvPr userDrawn="1"/>
          </p:nvSpPr>
          <p:spPr bwMode="auto">
            <a:xfrm>
              <a:off x="6729413" y="2814638"/>
              <a:ext cx="111125" cy="104775"/>
            </a:xfrm>
            <a:custGeom>
              <a:avLst/>
              <a:gdLst>
                <a:gd name="T0" fmla="*/ 37 w 37"/>
                <a:gd name="T1" fmla="*/ 14 h 35"/>
                <a:gd name="T2" fmla="*/ 21 w 37"/>
                <a:gd name="T3" fmla="*/ 15 h 35"/>
                <a:gd name="T4" fmla="*/ 37 w 37"/>
                <a:gd name="T5" fmla="*/ 20 h 35"/>
                <a:gd name="T6" fmla="*/ 37 w 37"/>
                <a:gd name="T7" fmla="*/ 14 h 35"/>
                <a:gd name="T8" fmla="*/ 20 w 37"/>
                <a:gd name="T9" fmla="*/ 0 h 35"/>
                <a:gd name="T10" fmla="*/ 13 w 37"/>
                <a:gd name="T11" fmla="*/ 2 h 35"/>
                <a:gd name="T12" fmla="*/ 16 w 37"/>
                <a:gd name="T13" fmla="*/ 22 h 35"/>
                <a:gd name="T14" fmla="*/ 15 w 37"/>
                <a:gd name="T15" fmla="*/ 22 h 35"/>
                <a:gd name="T16" fmla="*/ 12 w 37"/>
                <a:gd name="T17" fmla="*/ 2 h 35"/>
                <a:gd name="T18" fmla="*/ 10 w 37"/>
                <a:gd name="T19" fmla="*/ 4 h 35"/>
                <a:gd name="T20" fmla="*/ 6 w 37"/>
                <a:gd name="T21" fmla="*/ 28 h 35"/>
                <a:gd name="T22" fmla="*/ 20 w 37"/>
                <a:gd name="T23" fmla="*/ 35 h 35"/>
                <a:gd name="T24" fmla="*/ 30 w 37"/>
                <a:gd name="T25" fmla="*/ 31 h 35"/>
                <a:gd name="T26" fmla="*/ 37 w 37"/>
                <a:gd name="T27" fmla="*/ 21 h 35"/>
                <a:gd name="T28" fmla="*/ 20 w 37"/>
                <a:gd name="T29" fmla="*/ 16 h 35"/>
                <a:gd name="T30" fmla="*/ 20 w 37"/>
                <a:gd name="T31" fmla="*/ 15 h 35"/>
                <a:gd name="T32" fmla="*/ 37 w 37"/>
                <a:gd name="T33" fmla="*/ 13 h 35"/>
                <a:gd name="T34" fmla="*/ 34 w 37"/>
                <a:gd name="T35" fmla="*/ 7 h 35"/>
                <a:gd name="T36" fmla="*/ 20 w 37"/>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5">
                  <a:moveTo>
                    <a:pt x="37" y="14"/>
                  </a:moveTo>
                  <a:cubicBezTo>
                    <a:pt x="21" y="15"/>
                    <a:pt x="21" y="15"/>
                    <a:pt x="21" y="15"/>
                  </a:cubicBezTo>
                  <a:cubicBezTo>
                    <a:pt x="37" y="20"/>
                    <a:pt x="37" y="20"/>
                    <a:pt x="37" y="20"/>
                  </a:cubicBezTo>
                  <a:cubicBezTo>
                    <a:pt x="37" y="18"/>
                    <a:pt x="37" y="16"/>
                    <a:pt x="37" y="14"/>
                  </a:cubicBezTo>
                  <a:moveTo>
                    <a:pt x="20" y="0"/>
                  </a:moveTo>
                  <a:cubicBezTo>
                    <a:pt x="17" y="0"/>
                    <a:pt x="15" y="1"/>
                    <a:pt x="13" y="2"/>
                  </a:cubicBezTo>
                  <a:cubicBezTo>
                    <a:pt x="16" y="22"/>
                    <a:pt x="16" y="22"/>
                    <a:pt x="16" y="22"/>
                  </a:cubicBezTo>
                  <a:cubicBezTo>
                    <a:pt x="15" y="22"/>
                    <a:pt x="15" y="22"/>
                    <a:pt x="15" y="22"/>
                  </a:cubicBezTo>
                  <a:cubicBezTo>
                    <a:pt x="12" y="2"/>
                    <a:pt x="12" y="2"/>
                    <a:pt x="12" y="2"/>
                  </a:cubicBezTo>
                  <a:cubicBezTo>
                    <a:pt x="11" y="2"/>
                    <a:pt x="10" y="3"/>
                    <a:pt x="10" y="4"/>
                  </a:cubicBezTo>
                  <a:cubicBezTo>
                    <a:pt x="2" y="9"/>
                    <a:pt x="0" y="20"/>
                    <a:pt x="6" y="28"/>
                  </a:cubicBezTo>
                  <a:cubicBezTo>
                    <a:pt x="9" y="32"/>
                    <a:pt x="15" y="35"/>
                    <a:pt x="20" y="35"/>
                  </a:cubicBezTo>
                  <a:cubicBezTo>
                    <a:pt x="24" y="35"/>
                    <a:pt x="27" y="34"/>
                    <a:pt x="30" y="31"/>
                  </a:cubicBezTo>
                  <a:cubicBezTo>
                    <a:pt x="34" y="29"/>
                    <a:pt x="36" y="25"/>
                    <a:pt x="37" y="21"/>
                  </a:cubicBezTo>
                  <a:cubicBezTo>
                    <a:pt x="20" y="16"/>
                    <a:pt x="20" y="16"/>
                    <a:pt x="20" y="16"/>
                  </a:cubicBezTo>
                  <a:cubicBezTo>
                    <a:pt x="20" y="15"/>
                    <a:pt x="20" y="15"/>
                    <a:pt x="20" y="15"/>
                  </a:cubicBezTo>
                  <a:cubicBezTo>
                    <a:pt x="37" y="13"/>
                    <a:pt x="37" y="13"/>
                    <a:pt x="37" y="13"/>
                  </a:cubicBezTo>
                  <a:cubicBezTo>
                    <a:pt x="36" y="11"/>
                    <a:pt x="35" y="9"/>
                    <a:pt x="34"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6"/>
            <p:cNvSpPr>
              <a:spLocks noEditPoints="1"/>
            </p:cNvSpPr>
            <p:nvPr userDrawn="1"/>
          </p:nvSpPr>
          <p:spPr bwMode="auto">
            <a:xfrm>
              <a:off x="7199313" y="2062163"/>
              <a:ext cx="106362"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7"/>
            <p:cNvSpPr>
              <a:spLocks noEditPoints="1"/>
            </p:cNvSpPr>
            <p:nvPr userDrawn="1"/>
          </p:nvSpPr>
          <p:spPr bwMode="auto">
            <a:xfrm>
              <a:off x="7539038" y="2727325"/>
              <a:ext cx="104775" cy="104775"/>
            </a:xfrm>
            <a:custGeom>
              <a:avLst/>
              <a:gdLst>
                <a:gd name="T0" fmla="*/ 18 w 35"/>
                <a:gd name="T1" fmla="*/ 19 h 35"/>
                <a:gd name="T2" fmla="*/ 1 w 35"/>
                <a:gd name="T3" fmla="*/ 21 h 35"/>
                <a:gd name="T4" fmla="*/ 4 w 35"/>
                <a:gd name="T5" fmla="*/ 28 h 35"/>
                <a:gd name="T6" fmla="*/ 18 w 35"/>
                <a:gd name="T7" fmla="*/ 35 h 35"/>
                <a:gd name="T8" fmla="*/ 28 w 35"/>
                <a:gd name="T9" fmla="*/ 31 h 35"/>
                <a:gd name="T10" fmla="*/ 32 w 35"/>
                <a:gd name="T11" fmla="*/ 27 h 35"/>
                <a:gd name="T12" fmla="*/ 29 w 35"/>
                <a:gd name="T13" fmla="*/ 24 h 35"/>
                <a:gd name="T14" fmla="*/ 18 w 35"/>
                <a:gd name="T15" fmla="*/ 19 h 35"/>
                <a:gd name="T16" fmla="*/ 35 w 35"/>
                <a:gd name="T17" fmla="*/ 17 h 35"/>
                <a:gd name="T18" fmla="*/ 19 w 35"/>
                <a:gd name="T19" fmla="*/ 19 h 35"/>
                <a:gd name="T20" fmla="*/ 30 w 35"/>
                <a:gd name="T21" fmla="*/ 24 h 35"/>
                <a:gd name="T22" fmla="*/ 33 w 35"/>
                <a:gd name="T23" fmla="*/ 26 h 35"/>
                <a:gd name="T24" fmla="*/ 35 w 35"/>
                <a:gd name="T25" fmla="*/ 17 h 35"/>
                <a:gd name="T26" fmla="*/ 29 w 35"/>
                <a:gd name="T27" fmla="*/ 5 h 35"/>
                <a:gd name="T28" fmla="*/ 19 w 35"/>
                <a:gd name="T29" fmla="*/ 19 h 35"/>
                <a:gd name="T30" fmla="*/ 35 w 35"/>
                <a:gd name="T31" fmla="*/ 17 h 35"/>
                <a:gd name="T32" fmla="*/ 32 w 35"/>
                <a:gd name="T33" fmla="*/ 7 h 35"/>
                <a:gd name="T34" fmla="*/ 29 w 35"/>
                <a:gd name="T35" fmla="*/ 5 h 35"/>
                <a:gd name="T36" fmla="*/ 18 w 35"/>
                <a:gd name="T37" fmla="*/ 0 h 35"/>
                <a:gd name="T38" fmla="*/ 8 w 35"/>
                <a:gd name="T39" fmla="*/ 4 h 35"/>
                <a:gd name="T40" fmla="*/ 1 w 35"/>
                <a:gd name="T41" fmla="*/ 20 h 35"/>
                <a:gd name="T42" fmla="*/ 18 w 35"/>
                <a:gd name="T43" fmla="*/ 19 h 35"/>
                <a:gd name="T44" fmla="*/ 29 w 35"/>
                <a:gd name="T45" fmla="*/ 4 h 35"/>
                <a:gd name="T46" fmla="*/ 18 w 35"/>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35">
                  <a:moveTo>
                    <a:pt x="18" y="19"/>
                  </a:moveTo>
                  <a:cubicBezTo>
                    <a:pt x="1" y="21"/>
                    <a:pt x="1" y="21"/>
                    <a:pt x="1" y="21"/>
                  </a:cubicBezTo>
                  <a:cubicBezTo>
                    <a:pt x="2" y="23"/>
                    <a:pt x="3" y="26"/>
                    <a:pt x="4" y="28"/>
                  </a:cubicBezTo>
                  <a:cubicBezTo>
                    <a:pt x="8" y="32"/>
                    <a:pt x="13" y="35"/>
                    <a:pt x="18" y="35"/>
                  </a:cubicBezTo>
                  <a:cubicBezTo>
                    <a:pt x="22" y="35"/>
                    <a:pt x="25" y="34"/>
                    <a:pt x="28" y="31"/>
                  </a:cubicBezTo>
                  <a:cubicBezTo>
                    <a:pt x="30" y="30"/>
                    <a:pt x="31" y="29"/>
                    <a:pt x="32" y="27"/>
                  </a:cubicBezTo>
                  <a:cubicBezTo>
                    <a:pt x="29" y="24"/>
                    <a:pt x="29" y="24"/>
                    <a:pt x="29" y="24"/>
                  </a:cubicBezTo>
                  <a:cubicBezTo>
                    <a:pt x="18" y="19"/>
                    <a:pt x="18" y="19"/>
                    <a:pt x="18" y="19"/>
                  </a:cubicBezTo>
                  <a:moveTo>
                    <a:pt x="35" y="17"/>
                  </a:moveTo>
                  <a:cubicBezTo>
                    <a:pt x="19" y="19"/>
                    <a:pt x="19" y="19"/>
                    <a:pt x="19" y="19"/>
                  </a:cubicBezTo>
                  <a:cubicBezTo>
                    <a:pt x="30" y="24"/>
                    <a:pt x="30" y="24"/>
                    <a:pt x="30" y="24"/>
                  </a:cubicBezTo>
                  <a:cubicBezTo>
                    <a:pt x="33" y="26"/>
                    <a:pt x="33" y="26"/>
                    <a:pt x="33" y="26"/>
                  </a:cubicBezTo>
                  <a:cubicBezTo>
                    <a:pt x="35" y="24"/>
                    <a:pt x="35" y="20"/>
                    <a:pt x="35" y="17"/>
                  </a:cubicBezTo>
                  <a:moveTo>
                    <a:pt x="29" y="5"/>
                  </a:moveTo>
                  <a:cubicBezTo>
                    <a:pt x="19" y="19"/>
                    <a:pt x="19" y="19"/>
                    <a:pt x="19" y="19"/>
                  </a:cubicBezTo>
                  <a:cubicBezTo>
                    <a:pt x="35" y="17"/>
                    <a:pt x="35" y="17"/>
                    <a:pt x="35" y="17"/>
                  </a:cubicBezTo>
                  <a:cubicBezTo>
                    <a:pt x="35" y="13"/>
                    <a:pt x="34" y="10"/>
                    <a:pt x="32" y="7"/>
                  </a:cubicBezTo>
                  <a:cubicBezTo>
                    <a:pt x="31" y="6"/>
                    <a:pt x="30" y="5"/>
                    <a:pt x="29" y="5"/>
                  </a:cubicBezTo>
                  <a:moveTo>
                    <a:pt x="18" y="0"/>
                  </a:moveTo>
                  <a:cubicBezTo>
                    <a:pt x="14" y="0"/>
                    <a:pt x="11" y="1"/>
                    <a:pt x="8" y="4"/>
                  </a:cubicBezTo>
                  <a:cubicBezTo>
                    <a:pt x="2" y="8"/>
                    <a:pt x="0" y="14"/>
                    <a:pt x="1" y="20"/>
                  </a:cubicBezTo>
                  <a:cubicBezTo>
                    <a:pt x="18" y="19"/>
                    <a:pt x="18" y="19"/>
                    <a:pt x="18" y="19"/>
                  </a:cubicBezTo>
                  <a:cubicBezTo>
                    <a:pt x="29" y="4"/>
                    <a:pt x="29" y="4"/>
                    <a:pt x="29" y="4"/>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8"/>
            <p:cNvSpPr>
              <a:spLocks noEditPoints="1"/>
            </p:cNvSpPr>
            <p:nvPr userDrawn="1"/>
          </p:nvSpPr>
          <p:spPr bwMode="auto">
            <a:xfrm>
              <a:off x="8535988" y="2581275"/>
              <a:ext cx="114300" cy="101600"/>
            </a:xfrm>
            <a:custGeom>
              <a:avLst/>
              <a:gdLst>
                <a:gd name="T0" fmla="*/ 18 w 38"/>
                <a:gd name="T1" fmla="*/ 27 h 34"/>
                <a:gd name="T2" fmla="*/ 7 w 38"/>
                <a:gd name="T3" fmla="*/ 28 h 34"/>
                <a:gd name="T4" fmla="*/ 19 w 38"/>
                <a:gd name="T5" fmla="*/ 34 h 34"/>
                <a:gd name="T6" fmla="*/ 20 w 38"/>
                <a:gd name="T7" fmla="*/ 34 h 34"/>
                <a:gd name="T8" fmla="*/ 18 w 38"/>
                <a:gd name="T9" fmla="*/ 27 h 34"/>
                <a:gd name="T10" fmla="*/ 18 w 38"/>
                <a:gd name="T11" fmla="*/ 21 h 34"/>
                <a:gd name="T12" fmla="*/ 19 w 38"/>
                <a:gd name="T13" fmla="*/ 26 h 34"/>
                <a:gd name="T14" fmla="*/ 22 w 38"/>
                <a:gd name="T15" fmla="*/ 26 h 34"/>
                <a:gd name="T16" fmla="*/ 22 w 38"/>
                <a:gd name="T17" fmla="*/ 27 h 34"/>
                <a:gd name="T18" fmla="*/ 19 w 38"/>
                <a:gd name="T19" fmla="*/ 27 h 34"/>
                <a:gd name="T20" fmla="*/ 20 w 38"/>
                <a:gd name="T21" fmla="*/ 34 h 34"/>
                <a:gd name="T22" fmla="*/ 28 w 38"/>
                <a:gd name="T23" fmla="*/ 32 h 34"/>
                <a:gd name="T24" fmla="*/ 18 w 38"/>
                <a:gd name="T25" fmla="*/ 21 h 34"/>
                <a:gd name="T26" fmla="*/ 36 w 38"/>
                <a:gd name="T27" fmla="*/ 11 h 34"/>
                <a:gd name="T28" fmla="*/ 12 w 38"/>
                <a:gd name="T29" fmla="*/ 15 h 34"/>
                <a:gd name="T30" fmla="*/ 5 w 38"/>
                <a:gd name="T31" fmla="*/ 27 h 34"/>
                <a:gd name="T32" fmla="*/ 6 w 38"/>
                <a:gd name="T33" fmla="*/ 27 h 34"/>
                <a:gd name="T34" fmla="*/ 6 w 38"/>
                <a:gd name="T35" fmla="*/ 28 h 34"/>
                <a:gd name="T36" fmla="*/ 18 w 38"/>
                <a:gd name="T37" fmla="*/ 26 h 34"/>
                <a:gd name="T38" fmla="*/ 17 w 38"/>
                <a:gd name="T39" fmla="*/ 19 h 34"/>
                <a:gd name="T40" fmla="*/ 29 w 38"/>
                <a:gd name="T41" fmla="*/ 31 h 34"/>
                <a:gd name="T42" fmla="*/ 30 w 38"/>
                <a:gd name="T43" fmla="*/ 31 h 34"/>
                <a:gd name="T44" fmla="*/ 36 w 38"/>
                <a:gd name="T45" fmla="*/ 11 h 34"/>
                <a:gd name="T46" fmla="*/ 19 w 38"/>
                <a:gd name="T47" fmla="*/ 0 h 34"/>
                <a:gd name="T48" fmla="*/ 9 w 38"/>
                <a:gd name="T49" fmla="*/ 3 h 34"/>
                <a:gd name="T50" fmla="*/ 5 w 38"/>
                <a:gd name="T51" fmla="*/ 26 h 34"/>
                <a:gd name="T52" fmla="*/ 11 w 38"/>
                <a:gd name="T53" fmla="*/ 15 h 34"/>
                <a:gd name="T54" fmla="*/ 35 w 38"/>
                <a:gd name="T55" fmla="*/ 10 h 34"/>
                <a:gd name="T56" fmla="*/ 33 w 38"/>
                <a:gd name="T57" fmla="*/ 7 h 34"/>
                <a:gd name="T58" fmla="*/ 19 w 38"/>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 h="34">
                  <a:moveTo>
                    <a:pt x="18" y="27"/>
                  </a:moveTo>
                  <a:cubicBezTo>
                    <a:pt x="7" y="28"/>
                    <a:pt x="7" y="28"/>
                    <a:pt x="7" y="28"/>
                  </a:cubicBezTo>
                  <a:cubicBezTo>
                    <a:pt x="10" y="32"/>
                    <a:pt x="15" y="34"/>
                    <a:pt x="19" y="34"/>
                  </a:cubicBezTo>
                  <a:cubicBezTo>
                    <a:pt x="20" y="34"/>
                    <a:pt x="20" y="34"/>
                    <a:pt x="20" y="34"/>
                  </a:cubicBezTo>
                  <a:cubicBezTo>
                    <a:pt x="18" y="27"/>
                    <a:pt x="18" y="27"/>
                    <a:pt x="18" y="27"/>
                  </a:cubicBezTo>
                  <a:moveTo>
                    <a:pt x="18" y="21"/>
                  </a:moveTo>
                  <a:cubicBezTo>
                    <a:pt x="19" y="26"/>
                    <a:pt x="19" y="26"/>
                    <a:pt x="19" y="26"/>
                  </a:cubicBezTo>
                  <a:cubicBezTo>
                    <a:pt x="22" y="26"/>
                    <a:pt x="22" y="26"/>
                    <a:pt x="22" y="26"/>
                  </a:cubicBezTo>
                  <a:cubicBezTo>
                    <a:pt x="22" y="27"/>
                    <a:pt x="22" y="27"/>
                    <a:pt x="22" y="27"/>
                  </a:cubicBezTo>
                  <a:cubicBezTo>
                    <a:pt x="19" y="27"/>
                    <a:pt x="19" y="27"/>
                    <a:pt x="19" y="27"/>
                  </a:cubicBezTo>
                  <a:cubicBezTo>
                    <a:pt x="20" y="34"/>
                    <a:pt x="20" y="34"/>
                    <a:pt x="20" y="34"/>
                  </a:cubicBezTo>
                  <a:cubicBezTo>
                    <a:pt x="23" y="34"/>
                    <a:pt x="26" y="33"/>
                    <a:pt x="28" y="32"/>
                  </a:cubicBezTo>
                  <a:cubicBezTo>
                    <a:pt x="18" y="21"/>
                    <a:pt x="18" y="21"/>
                    <a:pt x="18" y="21"/>
                  </a:cubicBezTo>
                  <a:moveTo>
                    <a:pt x="36" y="11"/>
                  </a:moveTo>
                  <a:cubicBezTo>
                    <a:pt x="12" y="15"/>
                    <a:pt x="12" y="15"/>
                    <a:pt x="12" y="15"/>
                  </a:cubicBezTo>
                  <a:cubicBezTo>
                    <a:pt x="5" y="27"/>
                    <a:pt x="5" y="27"/>
                    <a:pt x="5" y="27"/>
                  </a:cubicBezTo>
                  <a:cubicBezTo>
                    <a:pt x="5" y="27"/>
                    <a:pt x="6" y="27"/>
                    <a:pt x="6" y="27"/>
                  </a:cubicBezTo>
                  <a:cubicBezTo>
                    <a:pt x="6" y="27"/>
                    <a:pt x="6" y="28"/>
                    <a:pt x="6" y="28"/>
                  </a:cubicBezTo>
                  <a:cubicBezTo>
                    <a:pt x="18" y="26"/>
                    <a:pt x="18" y="26"/>
                    <a:pt x="18" y="26"/>
                  </a:cubicBezTo>
                  <a:cubicBezTo>
                    <a:pt x="17" y="19"/>
                    <a:pt x="17" y="19"/>
                    <a:pt x="17" y="19"/>
                  </a:cubicBezTo>
                  <a:cubicBezTo>
                    <a:pt x="29" y="31"/>
                    <a:pt x="29" y="31"/>
                    <a:pt x="29" y="31"/>
                  </a:cubicBezTo>
                  <a:cubicBezTo>
                    <a:pt x="29" y="31"/>
                    <a:pt x="29" y="31"/>
                    <a:pt x="30" y="31"/>
                  </a:cubicBezTo>
                  <a:cubicBezTo>
                    <a:pt x="36" y="26"/>
                    <a:pt x="38" y="18"/>
                    <a:pt x="36" y="11"/>
                  </a:cubicBezTo>
                  <a:moveTo>
                    <a:pt x="19" y="0"/>
                  </a:moveTo>
                  <a:cubicBezTo>
                    <a:pt x="16" y="0"/>
                    <a:pt x="12" y="1"/>
                    <a:pt x="9" y="3"/>
                  </a:cubicBezTo>
                  <a:cubicBezTo>
                    <a:pt x="2" y="9"/>
                    <a:pt x="0" y="19"/>
                    <a:pt x="5" y="26"/>
                  </a:cubicBezTo>
                  <a:cubicBezTo>
                    <a:pt x="11" y="15"/>
                    <a:pt x="11" y="15"/>
                    <a:pt x="11" y="15"/>
                  </a:cubicBezTo>
                  <a:cubicBezTo>
                    <a:pt x="35" y="10"/>
                    <a:pt x="35" y="10"/>
                    <a:pt x="35" y="10"/>
                  </a:cubicBezTo>
                  <a:cubicBezTo>
                    <a:pt x="35" y="9"/>
                    <a:pt x="34" y="8"/>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
            <p:cNvSpPr>
              <a:spLocks noEditPoints="1"/>
            </p:cNvSpPr>
            <p:nvPr userDrawn="1"/>
          </p:nvSpPr>
          <p:spPr bwMode="auto">
            <a:xfrm>
              <a:off x="8129588" y="3262313"/>
              <a:ext cx="111125" cy="103188"/>
            </a:xfrm>
            <a:custGeom>
              <a:avLst/>
              <a:gdLst>
                <a:gd name="T0" fmla="*/ 14 w 37"/>
                <a:gd name="T1" fmla="*/ 30 h 35"/>
                <a:gd name="T2" fmla="*/ 8 w 37"/>
                <a:gd name="T3" fmla="*/ 32 h 35"/>
                <a:gd name="T4" fmla="*/ 13 w 37"/>
                <a:gd name="T5" fmla="*/ 34 h 35"/>
                <a:gd name="T6" fmla="*/ 14 w 37"/>
                <a:gd name="T7" fmla="*/ 30 h 35"/>
                <a:gd name="T8" fmla="*/ 25 w 37"/>
                <a:gd name="T9" fmla="*/ 25 h 35"/>
                <a:gd name="T10" fmla="*/ 15 w 37"/>
                <a:gd name="T11" fmla="*/ 29 h 35"/>
                <a:gd name="T12" fmla="*/ 14 w 37"/>
                <a:gd name="T13" fmla="*/ 34 h 35"/>
                <a:gd name="T14" fmla="*/ 18 w 37"/>
                <a:gd name="T15" fmla="*/ 35 h 35"/>
                <a:gd name="T16" fmla="*/ 28 w 37"/>
                <a:gd name="T17" fmla="*/ 31 h 35"/>
                <a:gd name="T18" fmla="*/ 30 w 37"/>
                <a:gd name="T19" fmla="*/ 30 h 35"/>
                <a:gd name="T20" fmla="*/ 25 w 37"/>
                <a:gd name="T21" fmla="*/ 25 h 35"/>
                <a:gd name="T22" fmla="*/ 1 w 37"/>
                <a:gd name="T23" fmla="*/ 13 h 35"/>
                <a:gd name="T24" fmla="*/ 4 w 37"/>
                <a:gd name="T25" fmla="*/ 28 h 35"/>
                <a:gd name="T26" fmla="*/ 8 w 37"/>
                <a:gd name="T27" fmla="*/ 31 h 35"/>
                <a:gd name="T28" fmla="*/ 14 w 37"/>
                <a:gd name="T29" fmla="*/ 29 h 35"/>
                <a:gd name="T30" fmla="*/ 16 w 37"/>
                <a:gd name="T31" fmla="*/ 17 h 35"/>
                <a:gd name="T32" fmla="*/ 1 w 37"/>
                <a:gd name="T33" fmla="*/ 13 h 35"/>
                <a:gd name="T34" fmla="*/ 30 w 37"/>
                <a:gd name="T35" fmla="*/ 6 h 35"/>
                <a:gd name="T36" fmla="*/ 23 w 37"/>
                <a:gd name="T37" fmla="*/ 20 h 35"/>
                <a:gd name="T38" fmla="*/ 17 w 37"/>
                <a:gd name="T39" fmla="*/ 18 h 35"/>
                <a:gd name="T40" fmla="*/ 15 w 37"/>
                <a:gd name="T41" fmla="*/ 29 h 35"/>
                <a:gd name="T42" fmla="*/ 25 w 37"/>
                <a:gd name="T43" fmla="*/ 25 h 35"/>
                <a:gd name="T44" fmla="*/ 30 w 37"/>
                <a:gd name="T45" fmla="*/ 29 h 35"/>
                <a:gd name="T46" fmla="*/ 32 w 37"/>
                <a:gd name="T47" fmla="*/ 7 h 35"/>
                <a:gd name="T48" fmla="*/ 30 w 37"/>
                <a:gd name="T49" fmla="*/ 6 h 35"/>
                <a:gd name="T50" fmla="*/ 6 w 37"/>
                <a:gd name="T51" fmla="*/ 5 h 35"/>
                <a:gd name="T52" fmla="*/ 2 w 37"/>
                <a:gd name="T53" fmla="*/ 12 h 35"/>
                <a:gd name="T54" fmla="*/ 16 w 37"/>
                <a:gd name="T55" fmla="*/ 17 h 35"/>
                <a:gd name="T56" fmla="*/ 17 w 37"/>
                <a:gd name="T57" fmla="*/ 14 h 35"/>
                <a:gd name="T58" fmla="*/ 6 w 37"/>
                <a:gd name="T59" fmla="*/ 5 h 35"/>
                <a:gd name="T60" fmla="*/ 18 w 37"/>
                <a:gd name="T61" fmla="*/ 0 h 35"/>
                <a:gd name="T62" fmla="*/ 8 w 37"/>
                <a:gd name="T63" fmla="*/ 4 h 35"/>
                <a:gd name="T64" fmla="*/ 7 w 37"/>
                <a:gd name="T65" fmla="*/ 4 h 35"/>
                <a:gd name="T66" fmla="*/ 17 w 37"/>
                <a:gd name="T67" fmla="*/ 14 h 35"/>
                <a:gd name="T68" fmla="*/ 17 w 37"/>
                <a:gd name="T69" fmla="*/ 17 h 35"/>
                <a:gd name="T70" fmla="*/ 23 w 37"/>
                <a:gd name="T71" fmla="*/ 19 h 35"/>
                <a:gd name="T72" fmla="*/ 30 w 37"/>
                <a:gd name="T73" fmla="*/ 5 h 35"/>
                <a:gd name="T74" fmla="*/ 18 w 37"/>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35">
                  <a:moveTo>
                    <a:pt x="14" y="30"/>
                  </a:moveTo>
                  <a:cubicBezTo>
                    <a:pt x="8" y="32"/>
                    <a:pt x="8" y="32"/>
                    <a:pt x="8" y="32"/>
                  </a:cubicBezTo>
                  <a:cubicBezTo>
                    <a:pt x="10" y="33"/>
                    <a:pt x="11" y="33"/>
                    <a:pt x="13" y="34"/>
                  </a:cubicBezTo>
                  <a:cubicBezTo>
                    <a:pt x="14" y="30"/>
                    <a:pt x="14" y="30"/>
                    <a:pt x="14" y="30"/>
                  </a:cubicBezTo>
                  <a:moveTo>
                    <a:pt x="25" y="25"/>
                  </a:moveTo>
                  <a:cubicBezTo>
                    <a:pt x="15" y="29"/>
                    <a:pt x="15" y="29"/>
                    <a:pt x="15" y="29"/>
                  </a:cubicBezTo>
                  <a:cubicBezTo>
                    <a:pt x="14" y="34"/>
                    <a:pt x="14" y="34"/>
                    <a:pt x="14" y="34"/>
                  </a:cubicBezTo>
                  <a:cubicBezTo>
                    <a:pt x="15" y="34"/>
                    <a:pt x="17" y="35"/>
                    <a:pt x="18" y="35"/>
                  </a:cubicBezTo>
                  <a:cubicBezTo>
                    <a:pt x="22" y="35"/>
                    <a:pt x="25" y="34"/>
                    <a:pt x="28" y="31"/>
                  </a:cubicBezTo>
                  <a:cubicBezTo>
                    <a:pt x="29" y="31"/>
                    <a:pt x="29" y="30"/>
                    <a:pt x="30" y="30"/>
                  </a:cubicBezTo>
                  <a:cubicBezTo>
                    <a:pt x="25" y="25"/>
                    <a:pt x="25" y="25"/>
                    <a:pt x="25" y="25"/>
                  </a:cubicBezTo>
                  <a:moveTo>
                    <a:pt x="1" y="13"/>
                  </a:moveTo>
                  <a:cubicBezTo>
                    <a:pt x="0" y="18"/>
                    <a:pt x="1" y="23"/>
                    <a:pt x="4" y="28"/>
                  </a:cubicBezTo>
                  <a:cubicBezTo>
                    <a:pt x="5" y="29"/>
                    <a:pt x="6" y="30"/>
                    <a:pt x="8" y="31"/>
                  </a:cubicBezTo>
                  <a:cubicBezTo>
                    <a:pt x="14" y="29"/>
                    <a:pt x="14" y="29"/>
                    <a:pt x="14" y="29"/>
                  </a:cubicBezTo>
                  <a:cubicBezTo>
                    <a:pt x="16" y="17"/>
                    <a:pt x="16" y="17"/>
                    <a:pt x="16" y="17"/>
                  </a:cubicBezTo>
                  <a:cubicBezTo>
                    <a:pt x="1" y="13"/>
                    <a:pt x="1" y="13"/>
                    <a:pt x="1" y="13"/>
                  </a:cubicBezTo>
                  <a:moveTo>
                    <a:pt x="30" y="6"/>
                  </a:moveTo>
                  <a:cubicBezTo>
                    <a:pt x="23" y="20"/>
                    <a:pt x="23" y="20"/>
                    <a:pt x="23" y="20"/>
                  </a:cubicBezTo>
                  <a:cubicBezTo>
                    <a:pt x="17" y="18"/>
                    <a:pt x="17" y="18"/>
                    <a:pt x="17" y="18"/>
                  </a:cubicBezTo>
                  <a:cubicBezTo>
                    <a:pt x="15" y="29"/>
                    <a:pt x="15" y="29"/>
                    <a:pt x="15" y="29"/>
                  </a:cubicBezTo>
                  <a:cubicBezTo>
                    <a:pt x="25" y="25"/>
                    <a:pt x="25" y="25"/>
                    <a:pt x="25" y="25"/>
                  </a:cubicBezTo>
                  <a:cubicBezTo>
                    <a:pt x="30" y="29"/>
                    <a:pt x="30" y="29"/>
                    <a:pt x="30" y="29"/>
                  </a:cubicBezTo>
                  <a:cubicBezTo>
                    <a:pt x="36" y="24"/>
                    <a:pt x="37" y="14"/>
                    <a:pt x="32" y="7"/>
                  </a:cubicBezTo>
                  <a:cubicBezTo>
                    <a:pt x="31" y="7"/>
                    <a:pt x="31" y="6"/>
                    <a:pt x="30" y="6"/>
                  </a:cubicBezTo>
                  <a:moveTo>
                    <a:pt x="6" y="5"/>
                  </a:moveTo>
                  <a:cubicBezTo>
                    <a:pt x="4" y="7"/>
                    <a:pt x="3" y="9"/>
                    <a:pt x="2" y="12"/>
                  </a:cubicBezTo>
                  <a:cubicBezTo>
                    <a:pt x="16" y="17"/>
                    <a:pt x="16" y="17"/>
                    <a:pt x="16" y="17"/>
                  </a:cubicBezTo>
                  <a:cubicBezTo>
                    <a:pt x="17" y="14"/>
                    <a:pt x="17" y="14"/>
                    <a:pt x="17" y="14"/>
                  </a:cubicBezTo>
                  <a:cubicBezTo>
                    <a:pt x="6" y="5"/>
                    <a:pt x="6" y="5"/>
                    <a:pt x="6" y="5"/>
                  </a:cubicBezTo>
                  <a:moveTo>
                    <a:pt x="18" y="0"/>
                  </a:moveTo>
                  <a:cubicBezTo>
                    <a:pt x="14" y="0"/>
                    <a:pt x="11" y="1"/>
                    <a:pt x="8" y="4"/>
                  </a:cubicBezTo>
                  <a:cubicBezTo>
                    <a:pt x="7" y="4"/>
                    <a:pt x="7" y="4"/>
                    <a:pt x="7" y="4"/>
                  </a:cubicBezTo>
                  <a:cubicBezTo>
                    <a:pt x="17" y="14"/>
                    <a:pt x="17" y="14"/>
                    <a:pt x="17" y="14"/>
                  </a:cubicBezTo>
                  <a:cubicBezTo>
                    <a:pt x="17" y="17"/>
                    <a:pt x="17" y="17"/>
                    <a:pt x="17" y="17"/>
                  </a:cubicBezTo>
                  <a:cubicBezTo>
                    <a:pt x="23" y="19"/>
                    <a:pt x="23" y="19"/>
                    <a:pt x="23" y="19"/>
                  </a:cubicBezTo>
                  <a:cubicBezTo>
                    <a:pt x="30" y="5"/>
                    <a:pt x="30" y="5"/>
                    <a:pt x="30" y="5"/>
                  </a:cubicBezTo>
                  <a:cubicBezTo>
                    <a:pt x="27"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
            <p:cNvSpPr>
              <a:spLocks noEditPoints="1"/>
            </p:cNvSpPr>
            <p:nvPr userDrawn="1"/>
          </p:nvSpPr>
          <p:spPr bwMode="auto">
            <a:xfrm>
              <a:off x="9698038" y="2024063"/>
              <a:ext cx="112712" cy="101600"/>
            </a:xfrm>
            <a:custGeom>
              <a:avLst/>
              <a:gdLst>
                <a:gd name="T0" fmla="*/ 35 w 38"/>
                <a:gd name="T1" fmla="*/ 10 h 34"/>
                <a:gd name="T2" fmla="*/ 21 w 38"/>
                <a:gd name="T3" fmla="*/ 14 h 34"/>
                <a:gd name="T4" fmla="*/ 19 w 38"/>
                <a:gd name="T5" fmla="*/ 21 h 34"/>
                <a:gd name="T6" fmla="*/ 7 w 38"/>
                <a:gd name="T7" fmla="*/ 29 h 34"/>
                <a:gd name="T8" fmla="*/ 19 w 38"/>
                <a:gd name="T9" fmla="*/ 34 h 34"/>
                <a:gd name="T10" fmla="*/ 30 w 38"/>
                <a:gd name="T11" fmla="*/ 31 h 34"/>
                <a:gd name="T12" fmla="*/ 35 w 38"/>
                <a:gd name="T13" fmla="*/ 10 h 34"/>
                <a:gd name="T14" fmla="*/ 24 w 38"/>
                <a:gd name="T15" fmla="*/ 0 h 34"/>
                <a:gd name="T16" fmla="*/ 21 w 38"/>
                <a:gd name="T17" fmla="*/ 13 h 34"/>
                <a:gd name="T18" fmla="*/ 35 w 38"/>
                <a:gd name="T19" fmla="*/ 9 h 34"/>
                <a:gd name="T20" fmla="*/ 33 w 38"/>
                <a:gd name="T21" fmla="*/ 7 h 34"/>
                <a:gd name="T22" fmla="*/ 24 w 38"/>
                <a:gd name="T23" fmla="*/ 0 h 34"/>
                <a:gd name="T24" fmla="*/ 19 w 38"/>
                <a:gd name="T25" fmla="*/ 0 h 34"/>
                <a:gd name="T26" fmla="*/ 9 w 38"/>
                <a:gd name="T27" fmla="*/ 3 h 34"/>
                <a:gd name="T28" fmla="*/ 6 w 38"/>
                <a:gd name="T29" fmla="*/ 27 h 34"/>
                <a:gd name="T30" fmla="*/ 7 w 38"/>
                <a:gd name="T31" fmla="*/ 28 h 34"/>
                <a:gd name="T32" fmla="*/ 18 w 38"/>
                <a:gd name="T33" fmla="*/ 21 h 34"/>
                <a:gd name="T34" fmla="*/ 20 w 38"/>
                <a:gd name="T35" fmla="*/ 14 h 34"/>
                <a:gd name="T36" fmla="*/ 9 w 38"/>
                <a:gd name="T37" fmla="*/ 17 h 34"/>
                <a:gd name="T38" fmla="*/ 9 w 38"/>
                <a:gd name="T39" fmla="*/ 16 h 34"/>
                <a:gd name="T40" fmla="*/ 20 w 38"/>
                <a:gd name="T41" fmla="*/ 13 h 34"/>
                <a:gd name="T42" fmla="*/ 24 w 38"/>
                <a:gd name="T43" fmla="*/ 0 h 34"/>
                <a:gd name="T44" fmla="*/ 19 w 38"/>
                <a:gd name="T4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4">
                  <a:moveTo>
                    <a:pt x="35" y="10"/>
                  </a:moveTo>
                  <a:cubicBezTo>
                    <a:pt x="21" y="14"/>
                    <a:pt x="21" y="14"/>
                    <a:pt x="21" y="14"/>
                  </a:cubicBezTo>
                  <a:cubicBezTo>
                    <a:pt x="19" y="21"/>
                    <a:pt x="19" y="21"/>
                    <a:pt x="19" y="21"/>
                  </a:cubicBezTo>
                  <a:cubicBezTo>
                    <a:pt x="7" y="29"/>
                    <a:pt x="7" y="29"/>
                    <a:pt x="7" y="29"/>
                  </a:cubicBezTo>
                  <a:cubicBezTo>
                    <a:pt x="10" y="32"/>
                    <a:pt x="15" y="34"/>
                    <a:pt x="19" y="34"/>
                  </a:cubicBezTo>
                  <a:cubicBezTo>
                    <a:pt x="23" y="34"/>
                    <a:pt x="27" y="33"/>
                    <a:pt x="30" y="31"/>
                  </a:cubicBezTo>
                  <a:cubicBezTo>
                    <a:pt x="36" y="26"/>
                    <a:pt x="38" y="17"/>
                    <a:pt x="35" y="10"/>
                  </a:cubicBezTo>
                  <a:moveTo>
                    <a:pt x="24" y="0"/>
                  </a:moveTo>
                  <a:cubicBezTo>
                    <a:pt x="21" y="13"/>
                    <a:pt x="21" y="13"/>
                    <a:pt x="21" y="13"/>
                  </a:cubicBezTo>
                  <a:cubicBezTo>
                    <a:pt x="35" y="9"/>
                    <a:pt x="35" y="9"/>
                    <a:pt x="35" y="9"/>
                  </a:cubicBezTo>
                  <a:cubicBezTo>
                    <a:pt x="34" y="8"/>
                    <a:pt x="34" y="7"/>
                    <a:pt x="33" y="7"/>
                  </a:cubicBezTo>
                  <a:cubicBezTo>
                    <a:pt x="31" y="4"/>
                    <a:pt x="28" y="1"/>
                    <a:pt x="24" y="0"/>
                  </a:cubicBezTo>
                  <a:moveTo>
                    <a:pt x="19" y="0"/>
                  </a:moveTo>
                  <a:cubicBezTo>
                    <a:pt x="16" y="0"/>
                    <a:pt x="12" y="1"/>
                    <a:pt x="9" y="3"/>
                  </a:cubicBezTo>
                  <a:cubicBezTo>
                    <a:pt x="1" y="9"/>
                    <a:pt x="0" y="20"/>
                    <a:pt x="6" y="27"/>
                  </a:cubicBezTo>
                  <a:cubicBezTo>
                    <a:pt x="6" y="28"/>
                    <a:pt x="6" y="28"/>
                    <a:pt x="7" y="28"/>
                  </a:cubicBezTo>
                  <a:cubicBezTo>
                    <a:pt x="18" y="21"/>
                    <a:pt x="18" y="21"/>
                    <a:pt x="18" y="21"/>
                  </a:cubicBezTo>
                  <a:cubicBezTo>
                    <a:pt x="20" y="14"/>
                    <a:pt x="20" y="14"/>
                    <a:pt x="20" y="14"/>
                  </a:cubicBezTo>
                  <a:cubicBezTo>
                    <a:pt x="9" y="17"/>
                    <a:pt x="9" y="17"/>
                    <a:pt x="9" y="17"/>
                  </a:cubicBezTo>
                  <a:cubicBezTo>
                    <a:pt x="9" y="16"/>
                    <a:pt x="9" y="16"/>
                    <a:pt x="9" y="16"/>
                  </a:cubicBezTo>
                  <a:cubicBezTo>
                    <a:pt x="20" y="13"/>
                    <a:pt x="20" y="13"/>
                    <a:pt x="20" y="13"/>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1"/>
            <p:cNvSpPr>
              <a:spLocks noEditPoints="1"/>
            </p:cNvSpPr>
            <p:nvPr userDrawn="1"/>
          </p:nvSpPr>
          <p:spPr bwMode="auto">
            <a:xfrm>
              <a:off x="9163050" y="3225800"/>
              <a:ext cx="114300" cy="104775"/>
            </a:xfrm>
            <a:custGeom>
              <a:avLst/>
              <a:gdLst>
                <a:gd name="T0" fmla="*/ 17 w 38"/>
                <a:gd name="T1" fmla="*/ 18 h 35"/>
                <a:gd name="T2" fmla="*/ 16 w 38"/>
                <a:gd name="T3" fmla="*/ 20 h 35"/>
                <a:gd name="T4" fmla="*/ 10 w 38"/>
                <a:gd name="T5" fmla="*/ 32 h 35"/>
                <a:gd name="T6" fmla="*/ 18 w 38"/>
                <a:gd name="T7" fmla="*/ 35 h 35"/>
                <a:gd name="T8" fmla="*/ 28 w 38"/>
                <a:gd name="T9" fmla="*/ 32 h 35"/>
                <a:gd name="T10" fmla="*/ 22 w 38"/>
                <a:gd name="T11" fmla="*/ 24 h 35"/>
                <a:gd name="T12" fmla="*/ 17 w 38"/>
                <a:gd name="T13" fmla="*/ 18 h 35"/>
                <a:gd name="T14" fmla="*/ 5 w 38"/>
                <a:gd name="T15" fmla="*/ 6 h 35"/>
                <a:gd name="T16" fmla="*/ 4 w 38"/>
                <a:gd name="T17" fmla="*/ 28 h 35"/>
                <a:gd name="T18" fmla="*/ 9 w 38"/>
                <a:gd name="T19" fmla="*/ 32 h 35"/>
                <a:gd name="T20" fmla="*/ 15 w 38"/>
                <a:gd name="T21" fmla="*/ 19 h 35"/>
                <a:gd name="T22" fmla="*/ 16 w 38"/>
                <a:gd name="T23" fmla="*/ 18 h 35"/>
                <a:gd name="T24" fmla="*/ 5 w 38"/>
                <a:gd name="T25" fmla="*/ 6 h 35"/>
                <a:gd name="T26" fmla="*/ 31 w 38"/>
                <a:gd name="T27" fmla="*/ 6 h 35"/>
                <a:gd name="T28" fmla="*/ 17 w 38"/>
                <a:gd name="T29" fmla="*/ 18 h 35"/>
                <a:gd name="T30" fmla="*/ 23 w 38"/>
                <a:gd name="T31" fmla="*/ 23 h 35"/>
                <a:gd name="T32" fmla="*/ 28 w 38"/>
                <a:gd name="T33" fmla="*/ 31 h 35"/>
                <a:gd name="T34" fmla="*/ 29 w 38"/>
                <a:gd name="T35" fmla="*/ 31 h 35"/>
                <a:gd name="T36" fmla="*/ 32 w 38"/>
                <a:gd name="T37" fmla="*/ 7 h 35"/>
                <a:gd name="T38" fmla="*/ 31 w 38"/>
                <a:gd name="T39" fmla="*/ 6 h 35"/>
                <a:gd name="T40" fmla="*/ 18 w 38"/>
                <a:gd name="T41" fmla="*/ 0 h 35"/>
                <a:gd name="T42" fmla="*/ 8 w 38"/>
                <a:gd name="T43" fmla="*/ 4 h 35"/>
                <a:gd name="T44" fmla="*/ 5 w 38"/>
                <a:gd name="T45" fmla="*/ 6 h 35"/>
                <a:gd name="T46" fmla="*/ 17 w 38"/>
                <a:gd name="T47" fmla="*/ 18 h 35"/>
                <a:gd name="T48" fmla="*/ 31 w 38"/>
                <a:gd name="T49" fmla="*/ 6 h 35"/>
                <a:gd name="T50" fmla="*/ 18 w 38"/>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35">
                  <a:moveTo>
                    <a:pt x="17" y="18"/>
                  </a:moveTo>
                  <a:cubicBezTo>
                    <a:pt x="16" y="20"/>
                    <a:pt x="16" y="20"/>
                    <a:pt x="16" y="20"/>
                  </a:cubicBezTo>
                  <a:cubicBezTo>
                    <a:pt x="10" y="32"/>
                    <a:pt x="10" y="32"/>
                    <a:pt x="10" y="32"/>
                  </a:cubicBezTo>
                  <a:cubicBezTo>
                    <a:pt x="12" y="34"/>
                    <a:pt x="15" y="35"/>
                    <a:pt x="18" y="35"/>
                  </a:cubicBezTo>
                  <a:cubicBezTo>
                    <a:pt x="22" y="35"/>
                    <a:pt x="25" y="34"/>
                    <a:pt x="28" y="32"/>
                  </a:cubicBezTo>
                  <a:cubicBezTo>
                    <a:pt x="22" y="24"/>
                    <a:pt x="22" y="24"/>
                    <a:pt x="22" y="24"/>
                  </a:cubicBezTo>
                  <a:cubicBezTo>
                    <a:pt x="17" y="18"/>
                    <a:pt x="17" y="18"/>
                    <a:pt x="17" y="18"/>
                  </a:cubicBezTo>
                  <a:moveTo>
                    <a:pt x="5" y="6"/>
                  </a:moveTo>
                  <a:cubicBezTo>
                    <a:pt x="0" y="12"/>
                    <a:pt x="0" y="21"/>
                    <a:pt x="4" y="28"/>
                  </a:cubicBezTo>
                  <a:cubicBezTo>
                    <a:pt x="6" y="30"/>
                    <a:pt x="7" y="31"/>
                    <a:pt x="9" y="32"/>
                  </a:cubicBezTo>
                  <a:cubicBezTo>
                    <a:pt x="15" y="19"/>
                    <a:pt x="15" y="19"/>
                    <a:pt x="15" y="19"/>
                  </a:cubicBezTo>
                  <a:cubicBezTo>
                    <a:pt x="16" y="18"/>
                    <a:pt x="16" y="18"/>
                    <a:pt x="16" y="18"/>
                  </a:cubicBezTo>
                  <a:cubicBezTo>
                    <a:pt x="5" y="6"/>
                    <a:pt x="5" y="6"/>
                    <a:pt x="5" y="6"/>
                  </a:cubicBezTo>
                  <a:moveTo>
                    <a:pt x="31" y="6"/>
                  </a:moveTo>
                  <a:cubicBezTo>
                    <a:pt x="17" y="18"/>
                    <a:pt x="17" y="18"/>
                    <a:pt x="17" y="18"/>
                  </a:cubicBezTo>
                  <a:cubicBezTo>
                    <a:pt x="23" y="23"/>
                    <a:pt x="23" y="23"/>
                    <a:pt x="23" y="23"/>
                  </a:cubicBezTo>
                  <a:cubicBezTo>
                    <a:pt x="28" y="31"/>
                    <a:pt x="28" y="31"/>
                    <a:pt x="28" y="31"/>
                  </a:cubicBezTo>
                  <a:cubicBezTo>
                    <a:pt x="28" y="31"/>
                    <a:pt x="28" y="31"/>
                    <a:pt x="29" y="31"/>
                  </a:cubicBezTo>
                  <a:cubicBezTo>
                    <a:pt x="36" y="26"/>
                    <a:pt x="38" y="15"/>
                    <a:pt x="32" y="7"/>
                  </a:cubicBezTo>
                  <a:cubicBezTo>
                    <a:pt x="32" y="7"/>
                    <a:pt x="31" y="6"/>
                    <a:pt x="31" y="6"/>
                  </a:cubicBezTo>
                  <a:moveTo>
                    <a:pt x="18" y="0"/>
                  </a:moveTo>
                  <a:cubicBezTo>
                    <a:pt x="15" y="0"/>
                    <a:pt x="11" y="1"/>
                    <a:pt x="8" y="4"/>
                  </a:cubicBezTo>
                  <a:cubicBezTo>
                    <a:pt x="7" y="4"/>
                    <a:pt x="6" y="5"/>
                    <a:pt x="5" y="6"/>
                  </a:cubicBezTo>
                  <a:cubicBezTo>
                    <a:pt x="17" y="18"/>
                    <a:pt x="17" y="18"/>
                    <a:pt x="17" y="18"/>
                  </a:cubicBezTo>
                  <a:cubicBezTo>
                    <a:pt x="31" y="6"/>
                    <a:pt x="31" y="6"/>
                    <a:pt x="31" y="6"/>
                  </a:cubicBezTo>
                  <a:cubicBezTo>
                    <a:pt x="27"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12"/>
            <p:cNvSpPr>
              <a:spLocks noEditPoints="1"/>
            </p:cNvSpPr>
            <p:nvPr userDrawn="1"/>
          </p:nvSpPr>
          <p:spPr bwMode="auto">
            <a:xfrm>
              <a:off x="9085263" y="1885950"/>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3"/>
            <p:cNvSpPr>
              <a:spLocks noEditPoints="1"/>
            </p:cNvSpPr>
            <p:nvPr userDrawn="1"/>
          </p:nvSpPr>
          <p:spPr bwMode="auto">
            <a:xfrm>
              <a:off x="8193088" y="1844675"/>
              <a:ext cx="109537"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4"/>
            <p:cNvSpPr>
              <a:spLocks noEditPoints="1"/>
            </p:cNvSpPr>
            <p:nvPr userDrawn="1"/>
          </p:nvSpPr>
          <p:spPr bwMode="auto">
            <a:xfrm>
              <a:off x="8647113" y="1114425"/>
              <a:ext cx="112712" cy="101600"/>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5"/>
            <p:cNvSpPr>
              <a:spLocks noEditPoints="1"/>
            </p:cNvSpPr>
            <p:nvPr userDrawn="1"/>
          </p:nvSpPr>
          <p:spPr bwMode="auto">
            <a:xfrm>
              <a:off x="9378950" y="809625"/>
              <a:ext cx="106362" cy="104775"/>
            </a:xfrm>
            <a:custGeom>
              <a:avLst/>
              <a:gdLst>
                <a:gd name="T0" fmla="*/ 20 w 36"/>
                <a:gd name="T1" fmla="*/ 16 h 35"/>
                <a:gd name="T2" fmla="*/ 2 w 36"/>
                <a:gd name="T3" fmla="*/ 24 h 35"/>
                <a:gd name="T4" fmla="*/ 4 w 36"/>
                <a:gd name="T5" fmla="*/ 28 h 35"/>
                <a:gd name="T6" fmla="*/ 15 w 36"/>
                <a:gd name="T7" fmla="*/ 35 h 35"/>
                <a:gd name="T8" fmla="*/ 20 w 36"/>
                <a:gd name="T9" fmla="*/ 16 h 35"/>
                <a:gd name="T10" fmla="*/ 20 w 36"/>
                <a:gd name="T11" fmla="*/ 16 h 35"/>
                <a:gd name="T12" fmla="*/ 15 w 36"/>
                <a:gd name="T13" fmla="*/ 35 h 35"/>
                <a:gd name="T14" fmla="*/ 18 w 36"/>
                <a:gd name="T15" fmla="*/ 35 h 35"/>
                <a:gd name="T16" fmla="*/ 27 w 36"/>
                <a:gd name="T17" fmla="*/ 32 h 35"/>
                <a:gd name="T18" fmla="*/ 22 w 36"/>
                <a:gd name="T19" fmla="*/ 24 h 35"/>
                <a:gd name="T20" fmla="*/ 22 w 36"/>
                <a:gd name="T21" fmla="*/ 24 h 35"/>
                <a:gd name="T22" fmla="*/ 23 w 36"/>
                <a:gd name="T23" fmla="*/ 24 h 35"/>
                <a:gd name="T24" fmla="*/ 28 w 36"/>
                <a:gd name="T25" fmla="*/ 32 h 35"/>
                <a:gd name="T26" fmla="*/ 29 w 36"/>
                <a:gd name="T27" fmla="*/ 31 h 35"/>
                <a:gd name="T28" fmla="*/ 34 w 36"/>
                <a:gd name="T29" fmla="*/ 24 h 35"/>
                <a:gd name="T30" fmla="*/ 20 w 36"/>
                <a:gd name="T31" fmla="*/ 16 h 35"/>
                <a:gd name="T32" fmla="*/ 28 w 36"/>
                <a:gd name="T33" fmla="*/ 4 h 35"/>
                <a:gd name="T34" fmla="*/ 21 w 36"/>
                <a:gd name="T35" fmla="*/ 16 h 35"/>
                <a:gd name="T36" fmla="*/ 34 w 36"/>
                <a:gd name="T37" fmla="*/ 24 h 35"/>
                <a:gd name="T38" fmla="*/ 32 w 36"/>
                <a:gd name="T39" fmla="*/ 7 h 35"/>
                <a:gd name="T40" fmla="*/ 28 w 36"/>
                <a:gd name="T41" fmla="*/ 4 h 35"/>
                <a:gd name="T42" fmla="*/ 18 w 36"/>
                <a:gd name="T43" fmla="*/ 0 h 35"/>
                <a:gd name="T44" fmla="*/ 8 w 36"/>
                <a:gd name="T45" fmla="*/ 4 h 35"/>
                <a:gd name="T46" fmla="*/ 2 w 36"/>
                <a:gd name="T47" fmla="*/ 23 h 35"/>
                <a:gd name="T48" fmla="*/ 20 w 36"/>
                <a:gd name="T49" fmla="*/ 16 h 35"/>
                <a:gd name="T50" fmla="*/ 28 w 36"/>
                <a:gd name="T51" fmla="*/ 3 h 35"/>
                <a:gd name="T52" fmla="*/ 18 w 36"/>
                <a:gd name="T5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35">
                  <a:moveTo>
                    <a:pt x="20" y="16"/>
                  </a:moveTo>
                  <a:cubicBezTo>
                    <a:pt x="2" y="24"/>
                    <a:pt x="2" y="24"/>
                    <a:pt x="2" y="24"/>
                  </a:cubicBezTo>
                  <a:cubicBezTo>
                    <a:pt x="3" y="25"/>
                    <a:pt x="3" y="27"/>
                    <a:pt x="4" y="28"/>
                  </a:cubicBezTo>
                  <a:cubicBezTo>
                    <a:pt x="7" y="31"/>
                    <a:pt x="11" y="34"/>
                    <a:pt x="15" y="35"/>
                  </a:cubicBezTo>
                  <a:cubicBezTo>
                    <a:pt x="20" y="16"/>
                    <a:pt x="20" y="16"/>
                    <a:pt x="20" y="16"/>
                  </a:cubicBezTo>
                  <a:moveTo>
                    <a:pt x="20" y="16"/>
                  </a:moveTo>
                  <a:cubicBezTo>
                    <a:pt x="15" y="35"/>
                    <a:pt x="15" y="35"/>
                    <a:pt x="15" y="35"/>
                  </a:cubicBezTo>
                  <a:cubicBezTo>
                    <a:pt x="16" y="35"/>
                    <a:pt x="17" y="35"/>
                    <a:pt x="18" y="35"/>
                  </a:cubicBezTo>
                  <a:cubicBezTo>
                    <a:pt x="21" y="35"/>
                    <a:pt x="24" y="34"/>
                    <a:pt x="27" y="32"/>
                  </a:cubicBezTo>
                  <a:cubicBezTo>
                    <a:pt x="22" y="24"/>
                    <a:pt x="22" y="24"/>
                    <a:pt x="22" y="24"/>
                  </a:cubicBezTo>
                  <a:cubicBezTo>
                    <a:pt x="22" y="24"/>
                    <a:pt x="22" y="24"/>
                    <a:pt x="22" y="24"/>
                  </a:cubicBezTo>
                  <a:cubicBezTo>
                    <a:pt x="23" y="24"/>
                    <a:pt x="23" y="24"/>
                    <a:pt x="23" y="24"/>
                  </a:cubicBezTo>
                  <a:cubicBezTo>
                    <a:pt x="28" y="32"/>
                    <a:pt x="28" y="32"/>
                    <a:pt x="28" y="32"/>
                  </a:cubicBezTo>
                  <a:cubicBezTo>
                    <a:pt x="28" y="32"/>
                    <a:pt x="28" y="32"/>
                    <a:pt x="29" y="31"/>
                  </a:cubicBezTo>
                  <a:cubicBezTo>
                    <a:pt x="31" y="30"/>
                    <a:pt x="33" y="27"/>
                    <a:pt x="34" y="24"/>
                  </a:cubicBezTo>
                  <a:cubicBezTo>
                    <a:pt x="20" y="16"/>
                    <a:pt x="20" y="16"/>
                    <a:pt x="20" y="16"/>
                  </a:cubicBezTo>
                  <a:moveTo>
                    <a:pt x="28" y="4"/>
                  </a:moveTo>
                  <a:cubicBezTo>
                    <a:pt x="21" y="16"/>
                    <a:pt x="21" y="16"/>
                    <a:pt x="21" y="16"/>
                  </a:cubicBezTo>
                  <a:cubicBezTo>
                    <a:pt x="34" y="24"/>
                    <a:pt x="34" y="24"/>
                    <a:pt x="34" y="24"/>
                  </a:cubicBezTo>
                  <a:cubicBezTo>
                    <a:pt x="36" y="19"/>
                    <a:pt x="36" y="12"/>
                    <a:pt x="32" y="7"/>
                  </a:cubicBezTo>
                  <a:cubicBezTo>
                    <a:pt x="31" y="6"/>
                    <a:pt x="30" y="5"/>
                    <a:pt x="28" y="4"/>
                  </a:cubicBezTo>
                  <a:moveTo>
                    <a:pt x="18" y="0"/>
                  </a:moveTo>
                  <a:cubicBezTo>
                    <a:pt x="15" y="0"/>
                    <a:pt x="11" y="2"/>
                    <a:pt x="8" y="4"/>
                  </a:cubicBezTo>
                  <a:cubicBezTo>
                    <a:pt x="2" y="8"/>
                    <a:pt x="0" y="16"/>
                    <a:pt x="2" y="23"/>
                  </a:cubicBezTo>
                  <a:cubicBezTo>
                    <a:pt x="20" y="16"/>
                    <a:pt x="20" y="16"/>
                    <a:pt x="20" y="16"/>
                  </a:cubicBezTo>
                  <a:cubicBezTo>
                    <a:pt x="28" y="3"/>
                    <a:pt x="28" y="3"/>
                    <a:pt x="28" y="3"/>
                  </a:cubicBezTo>
                  <a:cubicBezTo>
                    <a:pt x="25" y="1"/>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6"/>
            <p:cNvSpPr>
              <a:spLocks noEditPoints="1"/>
            </p:cNvSpPr>
            <p:nvPr userDrawn="1"/>
          </p:nvSpPr>
          <p:spPr bwMode="auto">
            <a:xfrm>
              <a:off x="9959975" y="1131888"/>
              <a:ext cx="104775" cy="101600"/>
            </a:xfrm>
            <a:custGeom>
              <a:avLst/>
              <a:gdLst>
                <a:gd name="T0" fmla="*/ 18 w 35"/>
                <a:gd name="T1" fmla="*/ 24 h 34"/>
                <a:gd name="T2" fmla="*/ 9 w 35"/>
                <a:gd name="T3" fmla="*/ 32 h 34"/>
                <a:gd name="T4" fmla="*/ 9 w 35"/>
                <a:gd name="T5" fmla="*/ 32 h 34"/>
                <a:gd name="T6" fmla="*/ 18 w 35"/>
                <a:gd name="T7" fmla="*/ 34 h 34"/>
                <a:gd name="T8" fmla="*/ 26 w 35"/>
                <a:gd name="T9" fmla="*/ 32 h 34"/>
                <a:gd name="T10" fmla="*/ 18 w 35"/>
                <a:gd name="T11" fmla="*/ 24 h 34"/>
                <a:gd name="T12" fmla="*/ 34 w 35"/>
                <a:gd name="T13" fmla="*/ 20 h 34"/>
                <a:gd name="T14" fmla="*/ 19 w 35"/>
                <a:gd name="T15" fmla="*/ 24 h 34"/>
                <a:gd name="T16" fmla="*/ 26 w 35"/>
                <a:gd name="T17" fmla="*/ 32 h 34"/>
                <a:gd name="T18" fmla="*/ 28 w 35"/>
                <a:gd name="T19" fmla="*/ 31 h 34"/>
                <a:gd name="T20" fmla="*/ 34 w 35"/>
                <a:gd name="T21" fmla="*/ 20 h 34"/>
                <a:gd name="T22" fmla="*/ 12 w 35"/>
                <a:gd name="T23" fmla="*/ 20 h 34"/>
                <a:gd name="T24" fmla="*/ 9 w 35"/>
                <a:gd name="T25" fmla="*/ 31 h 34"/>
                <a:gd name="T26" fmla="*/ 18 w 35"/>
                <a:gd name="T27" fmla="*/ 23 h 34"/>
                <a:gd name="T28" fmla="*/ 12 w 35"/>
                <a:gd name="T29" fmla="*/ 20 h 34"/>
                <a:gd name="T30" fmla="*/ 1 w 35"/>
                <a:gd name="T31" fmla="*/ 13 h 34"/>
                <a:gd name="T32" fmla="*/ 4 w 35"/>
                <a:gd name="T33" fmla="*/ 27 h 34"/>
                <a:gd name="T34" fmla="*/ 8 w 35"/>
                <a:gd name="T35" fmla="*/ 31 h 34"/>
                <a:gd name="T36" fmla="*/ 9 w 35"/>
                <a:gd name="T37" fmla="*/ 31 h 34"/>
                <a:gd name="T38" fmla="*/ 12 w 35"/>
                <a:gd name="T39" fmla="*/ 20 h 34"/>
                <a:gd name="T40" fmla="*/ 1 w 35"/>
                <a:gd name="T41" fmla="*/ 13 h 34"/>
                <a:gd name="T42" fmla="*/ 20 w 35"/>
                <a:gd name="T43" fmla="*/ 8 h 34"/>
                <a:gd name="T44" fmla="*/ 13 w 35"/>
                <a:gd name="T45" fmla="*/ 16 h 34"/>
                <a:gd name="T46" fmla="*/ 12 w 35"/>
                <a:gd name="T47" fmla="*/ 19 h 34"/>
                <a:gd name="T48" fmla="*/ 18 w 35"/>
                <a:gd name="T49" fmla="*/ 23 h 34"/>
                <a:gd name="T50" fmla="*/ 20 w 35"/>
                <a:gd name="T51" fmla="*/ 8 h 34"/>
                <a:gd name="T52" fmla="*/ 25 w 35"/>
                <a:gd name="T53" fmla="*/ 1 h 34"/>
                <a:gd name="T54" fmla="*/ 20 w 35"/>
                <a:gd name="T55" fmla="*/ 7 h 34"/>
                <a:gd name="T56" fmla="*/ 19 w 35"/>
                <a:gd name="T57" fmla="*/ 23 h 34"/>
                <a:gd name="T58" fmla="*/ 35 w 35"/>
                <a:gd name="T59" fmla="*/ 20 h 34"/>
                <a:gd name="T60" fmla="*/ 31 w 35"/>
                <a:gd name="T61" fmla="*/ 6 h 34"/>
                <a:gd name="T62" fmla="*/ 25 w 35"/>
                <a:gd name="T63" fmla="*/ 1 h 34"/>
                <a:gd name="T64" fmla="*/ 21 w 35"/>
                <a:gd name="T65" fmla="*/ 0 h 34"/>
                <a:gd name="T66" fmla="*/ 21 w 35"/>
                <a:gd name="T67" fmla="*/ 6 h 34"/>
                <a:gd name="T68" fmla="*/ 25 w 35"/>
                <a:gd name="T69" fmla="*/ 1 h 34"/>
                <a:gd name="T70" fmla="*/ 21 w 35"/>
                <a:gd name="T71" fmla="*/ 0 h 34"/>
                <a:gd name="T72" fmla="*/ 18 w 35"/>
                <a:gd name="T73" fmla="*/ 0 h 34"/>
                <a:gd name="T74" fmla="*/ 7 w 35"/>
                <a:gd name="T75" fmla="*/ 3 h 34"/>
                <a:gd name="T76" fmla="*/ 1 w 35"/>
                <a:gd name="T77" fmla="*/ 13 h 34"/>
                <a:gd name="T78" fmla="*/ 12 w 35"/>
                <a:gd name="T79" fmla="*/ 19 h 34"/>
                <a:gd name="T80" fmla="*/ 13 w 35"/>
                <a:gd name="T81" fmla="*/ 16 h 34"/>
                <a:gd name="T82" fmla="*/ 20 w 35"/>
                <a:gd name="T83" fmla="*/ 7 h 34"/>
                <a:gd name="T84" fmla="*/ 21 w 35"/>
                <a:gd name="T85" fmla="*/ 0 h 34"/>
                <a:gd name="T86" fmla="*/ 18 w 35"/>
                <a:gd name="T8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4">
                  <a:moveTo>
                    <a:pt x="18" y="24"/>
                  </a:moveTo>
                  <a:cubicBezTo>
                    <a:pt x="9" y="32"/>
                    <a:pt x="9" y="32"/>
                    <a:pt x="9" y="32"/>
                  </a:cubicBezTo>
                  <a:cubicBezTo>
                    <a:pt x="9" y="32"/>
                    <a:pt x="9" y="32"/>
                    <a:pt x="9" y="32"/>
                  </a:cubicBezTo>
                  <a:cubicBezTo>
                    <a:pt x="12" y="33"/>
                    <a:pt x="15" y="34"/>
                    <a:pt x="18" y="34"/>
                  </a:cubicBezTo>
                  <a:cubicBezTo>
                    <a:pt x="20" y="34"/>
                    <a:pt x="23" y="33"/>
                    <a:pt x="26" y="32"/>
                  </a:cubicBezTo>
                  <a:cubicBezTo>
                    <a:pt x="18" y="24"/>
                    <a:pt x="18" y="24"/>
                    <a:pt x="18" y="24"/>
                  </a:cubicBezTo>
                  <a:moveTo>
                    <a:pt x="34" y="20"/>
                  </a:moveTo>
                  <a:cubicBezTo>
                    <a:pt x="19" y="24"/>
                    <a:pt x="19" y="24"/>
                    <a:pt x="19" y="24"/>
                  </a:cubicBezTo>
                  <a:cubicBezTo>
                    <a:pt x="26" y="32"/>
                    <a:pt x="26" y="32"/>
                    <a:pt x="26" y="32"/>
                  </a:cubicBezTo>
                  <a:cubicBezTo>
                    <a:pt x="27" y="31"/>
                    <a:pt x="27" y="31"/>
                    <a:pt x="28" y="31"/>
                  </a:cubicBezTo>
                  <a:cubicBezTo>
                    <a:pt x="31" y="28"/>
                    <a:pt x="34" y="24"/>
                    <a:pt x="34" y="20"/>
                  </a:cubicBezTo>
                  <a:moveTo>
                    <a:pt x="12" y="20"/>
                  </a:moveTo>
                  <a:cubicBezTo>
                    <a:pt x="9" y="31"/>
                    <a:pt x="9" y="31"/>
                    <a:pt x="9" y="31"/>
                  </a:cubicBezTo>
                  <a:cubicBezTo>
                    <a:pt x="18" y="23"/>
                    <a:pt x="18" y="23"/>
                    <a:pt x="18" y="23"/>
                  </a:cubicBezTo>
                  <a:cubicBezTo>
                    <a:pt x="12" y="20"/>
                    <a:pt x="12" y="20"/>
                    <a:pt x="12" y="20"/>
                  </a:cubicBezTo>
                  <a:moveTo>
                    <a:pt x="1" y="13"/>
                  </a:moveTo>
                  <a:cubicBezTo>
                    <a:pt x="0" y="18"/>
                    <a:pt x="1" y="23"/>
                    <a:pt x="4" y="27"/>
                  </a:cubicBezTo>
                  <a:cubicBezTo>
                    <a:pt x="5" y="29"/>
                    <a:pt x="7" y="30"/>
                    <a:pt x="8" y="31"/>
                  </a:cubicBezTo>
                  <a:cubicBezTo>
                    <a:pt x="9" y="31"/>
                    <a:pt x="9" y="31"/>
                    <a:pt x="9" y="31"/>
                  </a:cubicBezTo>
                  <a:cubicBezTo>
                    <a:pt x="12" y="20"/>
                    <a:pt x="12" y="20"/>
                    <a:pt x="12" y="20"/>
                  </a:cubicBezTo>
                  <a:cubicBezTo>
                    <a:pt x="1" y="13"/>
                    <a:pt x="1" y="13"/>
                    <a:pt x="1" y="13"/>
                  </a:cubicBezTo>
                  <a:moveTo>
                    <a:pt x="20" y="8"/>
                  </a:moveTo>
                  <a:cubicBezTo>
                    <a:pt x="13" y="16"/>
                    <a:pt x="13" y="16"/>
                    <a:pt x="13" y="16"/>
                  </a:cubicBezTo>
                  <a:cubicBezTo>
                    <a:pt x="12" y="19"/>
                    <a:pt x="12" y="19"/>
                    <a:pt x="12" y="19"/>
                  </a:cubicBezTo>
                  <a:cubicBezTo>
                    <a:pt x="18" y="23"/>
                    <a:pt x="18" y="23"/>
                    <a:pt x="18" y="23"/>
                  </a:cubicBezTo>
                  <a:cubicBezTo>
                    <a:pt x="20" y="8"/>
                    <a:pt x="20" y="8"/>
                    <a:pt x="20" y="8"/>
                  </a:cubicBezTo>
                  <a:moveTo>
                    <a:pt x="25" y="1"/>
                  </a:moveTo>
                  <a:cubicBezTo>
                    <a:pt x="20" y="7"/>
                    <a:pt x="20" y="7"/>
                    <a:pt x="20" y="7"/>
                  </a:cubicBezTo>
                  <a:cubicBezTo>
                    <a:pt x="19" y="23"/>
                    <a:pt x="19" y="23"/>
                    <a:pt x="19" y="23"/>
                  </a:cubicBezTo>
                  <a:cubicBezTo>
                    <a:pt x="35" y="20"/>
                    <a:pt x="35" y="20"/>
                    <a:pt x="35" y="20"/>
                  </a:cubicBezTo>
                  <a:cubicBezTo>
                    <a:pt x="35" y="15"/>
                    <a:pt x="34" y="10"/>
                    <a:pt x="31" y="6"/>
                  </a:cubicBezTo>
                  <a:cubicBezTo>
                    <a:pt x="30" y="4"/>
                    <a:pt x="28" y="2"/>
                    <a:pt x="25" y="1"/>
                  </a:cubicBezTo>
                  <a:moveTo>
                    <a:pt x="21" y="0"/>
                  </a:moveTo>
                  <a:cubicBezTo>
                    <a:pt x="21" y="6"/>
                    <a:pt x="21" y="6"/>
                    <a:pt x="21" y="6"/>
                  </a:cubicBezTo>
                  <a:cubicBezTo>
                    <a:pt x="25" y="1"/>
                    <a:pt x="25" y="1"/>
                    <a:pt x="25" y="1"/>
                  </a:cubicBezTo>
                  <a:cubicBezTo>
                    <a:pt x="24" y="1"/>
                    <a:pt x="22" y="0"/>
                    <a:pt x="21" y="0"/>
                  </a:cubicBezTo>
                  <a:moveTo>
                    <a:pt x="18" y="0"/>
                  </a:moveTo>
                  <a:cubicBezTo>
                    <a:pt x="14" y="0"/>
                    <a:pt x="10" y="1"/>
                    <a:pt x="7" y="3"/>
                  </a:cubicBezTo>
                  <a:cubicBezTo>
                    <a:pt x="4" y="5"/>
                    <a:pt x="2" y="9"/>
                    <a:pt x="1" y="13"/>
                  </a:cubicBezTo>
                  <a:cubicBezTo>
                    <a:pt x="12" y="19"/>
                    <a:pt x="12" y="19"/>
                    <a:pt x="12" y="19"/>
                  </a:cubicBezTo>
                  <a:cubicBezTo>
                    <a:pt x="13" y="16"/>
                    <a:pt x="13" y="16"/>
                    <a:pt x="13" y="16"/>
                  </a:cubicBezTo>
                  <a:cubicBezTo>
                    <a:pt x="20" y="7"/>
                    <a:pt x="20" y="7"/>
                    <a:pt x="20" y="7"/>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7"/>
            <p:cNvSpPr>
              <a:spLocks noEditPoints="1"/>
            </p:cNvSpPr>
            <p:nvPr userDrawn="1"/>
          </p:nvSpPr>
          <p:spPr bwMode="auto">
            <a:xfrm>
              <a:off x="10512425" y="409575"/>
              <a:ext cx="111125" cy="101600"/>
            </a:xfrm>
            <a:custGeom>
              <a:avLst/>
              <a:gdLst>
                <a:gd name="T0" fmla="*/ 15 w 37"/>
                <a:gd name="T1" fmla="*/ 24 h 34"/>
                <a:gd name="T2" fmla="*/ 4 w 37"/>
                <a:gd name="T3" fmla="*/ 26 h 34"/>
                <a:gd name="T4" fmla="*/ 5 w 37"/>
                <a:gd name="T5" fmla="*/ 27 h 34"/>
                <a:gd name="T6" fmla="*/ 9 w 37"/>
                <a:gd name="T7" fmla="*/ 31 h 34"/>
                <a:gd name="T8" fmla="*/ 15 w 37"/>
                <a:gd name="T9" fmla="*/ 24 h 34"/>
                <a:gd name="T10" fmla="*/ 22 w 37"/>
                <a:gd name="T11" fmla="*/ 19 h 34"/>
                <a:gd name="T12" fmla="*/ 19 w 37"/>
                <a:gd name="T13" fmla="*/ 24 h 34"/>
                <a:gd name="T14" fmla="*/ 19 w 37"/>
                <a:gd name="T15" fmla="*/ 25 h 34"/>
                <a:gd name="T16" fmla="*/ 19 w 37"/>
                <a:gd name="T17" fmla="*/ 25 h 34"/>
                <a:gd name="T18" fmla="*/ 19 w 37"/>
                <a:gd name="T19" fmla="*/ 25 h 34"/>
                <a:gd name="T20" fmla="*/ 18 w 37"/>
                <a:gd name="T21" fmla="*/ 25 h 34"/>
                <a:gd name="T22" fmla="*/ 18 w 37"/>
                <a:gd name="T23" fmla="*/ 24 h 34"/>
                <a:gd name="T24" fmla="*/ 18 w 37"/>
                <a:gd name="T25" fmla="*/ 24 h 34"/>
                <a:gd name="T26" fmla="*/ 18 w 37"/>
                <a:gd name="T27" fmla="*/ 24 h 34"/>
                <a:gd name="T28" fmla="*/ 17 w 37"/>
                <a:gd name="T29" fmla="*/ 24 h 34"/>
                <a:gd name="T30" fmla="*/ 17 w 37"/>
                <a:gd name="T31" fmla="*/ 24 h 34"/>
                <a:gd name="T32" fmla="*/ 16 w 37"/>
                <a:gd name="T33" fmla="*/ 24 h 34"/>
                <a:gd name="T34" fmla="*/ 10 w 37"/>
                <a:gd name="T35" fmla="*/ 31 h 34"/>
                <a:gd name="T36" fmla="*/ 19 w 37"/>
                <a:gd name="T37" fmla="*/ 34 h 34"/>
                <a:gd name="T38" fmla="*/ 22 w 37"/>
                <a:gd name="T39" fmla="*/ 34 h 34"/>
                <a:gd name="T40" fmla="*/ 22 w 37"/>
                <a:gd name="T41" fmla="*/ 19 h 34"/>
                <a:gd name="T42" fmla="*/ 23 w 37"/>
                <a:gd name="T43" fmla="*/ 17 h 34"/>
                <a:gd name="T44" fmla="*/ 22 w 37"/>
                <a:gd name="T45" fmla="*/ 18 h 34"/>
                <a:gd name="T46" fmla="*/ 23 w 37"/>
                <a:gd name="T47" fmla="*/ 34 h 34"/>
                <a:gd name="T48" fmla="*/ 29 w 37"/>
                <a:gd name="T49" fmla="*/ 31 h 34"/>
                <a:gd name="T50" fmla="*/ 34 w 37"/>
                <a:gd name="T51" fmla="*/ 26 h 34"/>
                <a:gd name="T52" fmla="*/ 23 w 37"/>
                <a:gd name="T53" fmla="*/ 17 h 34"/>
                <a:gd name="T54" fmla="*/ 22 w 37"/>
                <a:gd name="T55" fmla="*/ 17 h 34"/>
                <a:gd name="T56" fmla="*/ 16 w 37"/>
                <a:gd name="T57" fmla="*/ 24 h 34"/>
                <a:gd name="T58" fmla="*/ 17 w 37"/>
                <a:gd name="T59" fmla="*/ 24 h 34"/>
                <a:gd name="T60" fmla="*/ 18 w 37"/>
                <a:gd name="T61" fmla="*/ 24 h 34"/>
                <a:gd name="T62" fmla="*/ 18 w 37"/>
                <a:gd name="T63" fmla="*/ 24 h 34"/>
                <a:gd name="T64" fmla="*/ 20 w 37"/>
                <a:gd name="T65" fmla="*/ 22 h 34"/>
                <a:gd name="T66" fmla="*/ 22 w 37"/>
                <a:gd name="T67" fmla="*/ 18 h 34"/>
                <a:gd name="T68" fmla="*/ 22 w 37"/>
                <a:gd name="T69" fmla="*/ 17 h 34"/>
                <a:gd name="T70" fmla="*/ 22 w 37"/>
                <a:gd name="T71" fmla="*/ 17 h 34"/>
                <a:gd name="T72" fmla="*/ 22 w 37"/>
                <a:gd name="T73" fmla="*/ 17 h 34"/>
                <a:gd name="T74" fmla="*/ 22 w 37"/>
                <a:gd name="T75" fmla="*/ 17 h 34"/>
                <a:gd name="T76" fmla="*/ 22 w 37"/>
                <a:gd name="T77" fmla="*/ 17 h 34"/>
                <a:gd name="T78" fmla="*/ 30 w 37"/>
                <a:gd name="T79" fmla="*/ 4 h 34"/>
                <a:gd name="T80" fmla="*/ 24 w 37"/>
                <a:gd name="T81" fmla="*/ 15 h 34"/>
                <a:gd name="T82" fmla="*/ 23 w 37"/>
                <a:gd name="T83" fmla="*/ 17 h 34"/>
                <a:gd name="T84" fmla="*/ 34 w 37"/>
                <a:gd name="T85" fmla="*/ 25 h 34"/>
                <a:gd name="T86" fmla="*/ 33 w 37"/>
                <a:gd name="T87" fmla="*/ 6 h 34"/>
                <a:gd name="T88" fmla="*/ 30 w 37"/>
                <a:gd name="T89" fmla="*/ 4 h 34"/>
                <a:gd name="T90" fmla="*/ 8 w 37"/>
                <a:gd name="T91" fmla="*/ 4 h 34"/>
                <a:gd name="T92" fmla="*/ 4 w 37"/>
                <a:gd name="T93" fmla="*/ 25 h 34"/>
                <a:gd name="T94" fmla="*/ 15 w 37"/>
                <a:gd name="T95" fmla="*/ 24 h 34"/>
                <a:gd name="T96" fmla="*/ 21 w 37"/>
                <a:gd name="T97" fmla="*/ 16 h 34"/>
                <a:gd name="T98" fmla="*/ 8 w 37"/>
                <a:gd name="T99" fmla="*/ 4 h 34"/>
                <a:gd name="T100" fmla="*/ 19 w 37"/>
                <a:gd name="T101" fmla="*/ 0 h 34"/>
                <a:gd name="T102" fmla="*/ 9 w 37"/>
                <a:gd name="T103" fmla="*/ 3 h 34"/>
                <a:gd name="T104" fmla="*/ 8 w 37"/>
                <a:gd name="T105" fmla="*/ 3 h 34"/>
                <a:gd name="T106" fmla="*/ 22 w 37"/>
                <a:gd name="T107" fmla="*/ 16 h 34"/>
                <a:gd name="T108" fmla="*/ 22 w 37"/>
                <a:gd name="T109" fmla="*/ 15 h 34"/>
                <a:gd name="T110" fmla="*/ 22 w 37"/>
                <a:gd name="T111" fmla="*/ 16 h 34"/>
                <a:gd name="T112" fmla="*/ 23 w 37"/>
                <a:gd name="T113" fmla="*/ 16 h 34"/>
                <a:gd name="T114" fmla="*/ 23 w 37"/>
                <a:gd name="T115" fmla="*/ 15 h 34"/>
                <a:gd name="T116" fmla="*/ 30 w 37"/>
                <a:gd name="T117" fmla="*/ 4 h 34"/>
                <a:gd name="T118" fmla="*/ 19 w 37"/>
                <a:gd name="T1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34">
                  <a:moveTo>
                    <a:pt x="15" y="24"/>
                  </a:moveTo>
                  <a:cubicBezTo>
                    <a:pt x="12" y="25"/>
                    <a:pt x="9" y="25"/>
                    <a:pt x="4" y="26"/>
                  </a:cubicBezTo>
                  <a:cubicBezTo>
                    <a:pt x="4" y="26"/>
                    <a:pt x="5" y="27"/>
                    <a:pt x="5" y="27"/>
                  </a:cubicBezTo>
                  <a:cubicBezTo>
                    <a:pt x="6" y="29"/>
                    <a:pt x="8" y="30"/>
                    <a:pt x="9" y="31"/>
                  </a:cubicBezTo>
                  <a:cubicBezTo>
                    <a:pt x="15" y="24"/>
                    <a:pt x="15" y="24"/>
                    <a:pt x="15" y="24"/>
                  </a:cubicBezTo>
                  <a:moveTo>
                    <a:pt x="22" y="19"/>
                  </a:moveTo>
                  <a:cubicBezTo>
                    <a:pt x="20" y="22"/>
                    <a:pt x="19" y="24"/>
                    <a:pt x="19" y="24"/>
                  </a:cubicBezTo>
                  <a:cubicBezTo>
                    <a:pt x="19" y="25"/>
                    <a:pt x="19" y="25"/>
                    <a:pt x="19" y="25"/>
                  </a:cubicBezTo>
                  <a:cubicBezTo>
                    <a:pt x="19" y="25"/>
                    <a:pt x="19" y="25"/>
                    <a:pt x="19" y="25"/>
                  </a:cubicBezTo>
                  <a:cubicBezTo>
                    <a:pt x="19" y="25"/>
                    <a:pt x="19" y="25"/>
                    <a:pt x="19" y="25"/>
                  </a:cubicBezTo>
                  <a:cubicBezTo>
                    <a:pt x="18" y="25"/>
                    <a:pt x="18" y="25"/>
                    <a:pt x="18" y="25"/>
                  </a:cubicBezTo>
                  <a:cubicBezTo>
                    <a:pt x="18" y="24"/>
                    <a:pt x="18" y="24"/>
                    <a:pt x="18" y="24"/>
                  </a:cubicBezTo>
                  <a:cubicBezTo>
                    <a:pt x="18" y="24"/>
                    <a:pt x="18" y="24"/>
                    <a:pt x="18" y="24"/>
                  </a:cubicBezTo>
                  <a:cubicBezTo>
                    <a:pt x="18" y="24"/>
                    <a:pt x="18" y="24"/>
                    <a:pt x="18" y="24"/>
                  </a:cubicBezTo>
                  <a:cubicBezTo>
                    <a:pt x="18" y="24"/>
                    <a:pt x="17" y="24"/>
                    <a:pt x="17" y="24"/>
                  </a:cubicBezTo>
                  <a:cubicBezTo>
                    <a:pt x="17" y="24"/>
                    <a:pt x="17" y="24"/>
                    <a:pt x="17" y="24"/>
                  </a:cubicBezTo>
                  <a:cubicBezTo>
                    <a:pt x="17" y="24"/>
                    <a:pt x="16" y="24"/>
                    <a:pt x="16" y="24"/>
                  </a:cubicBezTo>
                  <a:cubicBezTo>
                    <a:pt x="10" y="31"/>
                    <a:pt x="10" y="31"/>
                    <a:pt x="10" y="31"/>
                  </a:cubicBezTo>
                  <a:cubicBezTo>
                    <a:pt x="13" y="33"/>
                    <a:pt x="16" y="34"/>
                    <a:pt x="19" y="34"/>
                  </a:cubicBezTo>
                  <a:cubicBezTo>
                    <a:pt x="20" y="34"/>
                    <a:pt x="21" y="34"/>
                    <a:pt x="22" y="34"/>
                  </a:cubicBezTo>
                  <a:cubicBezTo>
                    <a:pt x="22" y="19"/>
                    <a:pt x="22" y="19"/>
                    <a:pt x="22" y="19"/>
                  </a:cubicBezTo>
                  <a:moveTo>
                    <a:pt x="23" y="17"/>
                  </a:moveTo>
                  <a:cubicBezTo>
                    <a:pt x="23" y="18"/>
                    <a:pt x="22" y="18"/>
                    <a:pt x="22" y="18"/>
                  </a:cubicBezTo>
                  <a:cubicBezTo>
                    <a:pt x="23" y="34"/>
                    <a:pt x="23" y="34"/>
                    <a:pt x="23" y="34"/>
                  </a:cubicBezTo>
                  <a:cubicBezTo>
                    <a:pt x="25" y="33"/>
                    <a:pt x="27" y="32"/>
                    <a:pt x="29" y="31"/>
                  </a:cubicBezTo>
                  <a:cubicBezTo>
                    <a:pt x="31" y="29"/>
                    <a:pt x="32" y="28"/>
                    <a:pt x="34" y="26"/>
                  </a:cubicBezTo>
                  <a:cubicBezTo>
                    <a:pt x="23" y="17"/>
                    <a:pt x="23" y="17"/>
                    <a:pt x="23" y="17"/>
                  </a:cubicBezTo>
                  <a:moveTo>
                    <a:pt x="22" y="17"/>
                  </a:moveTo>
                  <a:cubicBezTo>
                    <a:pt x="16" y="24"/>
                    <a:pt x="16" y="24"/>
                    <a:pt x="16" y="24"/>
                  </a:cubicBezTo>
                  <a:cubicBezTo>
                    <a:pt x="16" y="24"/>
                    <a:pt x="17" y="24"/>
                    <a:pt x="17" y="24"/>
                  </a:cubicBezTo>
                  <a:cubicBezTo>
                    <a:pt x="18" y="24"/>
                    <a:pt x="18" y="24"/>
                    <a:pt x="18" y="24"/>
                  </a:cubicBezTo>
                  <a:cubicBezTo>
                    <a:pt x="18" y="24"/>
                    <a:pt x="18" y="24"/>
                    <a:pt x="18" y="24"/>
                  </a:cubicBezTo>
                  <a:cubicBezTo>
                    <a:pt x="19" y="23"/>
                    <a:pt x="19" y="23"/>
                    <a:pt x="20" y="22"/>
                  </a:cubicBezTo>
                  <a:cubicBezTo>
                    <a:pt x="20" y="21"/>
                    <a:pt x="21" y="20"/>
                    <a:pt x="22" y="18"/>
                  </a:cubicBezTo>
                  <a:cubicBezTo>
                    <a:pt x="22" y="17"/>
                    <a:pt x="22" y="17"/>
                    <a:pt x="22" y="17"/>
                  </a:cubicBezTo>
                  <a:moveTo>
                    <a:pt x="22" y="17"/>
                  </a:moveTo>
                  <a:cubicBezTo>
                    <a:pt x="22" y="17"/>
                    <a:pt x="22" y="17"/>
                    <a:pt x="22" y="17"/>
                  </a:cubicBezTo>
                  <a:cubicBezTo>
                    <a:pt x="22" y="17"/>
                    <a:pt x="22" y="17"/>
                    <a:pt x="22" y="17"/>
                  </a:cubicBezTo>
                  <a:cubicBezTo>
                    <a:pt x="22" y="17"/>
                    <a:pt x="22" y="17"/>
                    <a:pt x="22" y="17"/>
                  </a:cubicBezTo>
                  <a:moveTo>
                    <a:pt x="30" y="4"/>
                  </a:moveTo>
                  <a:cubicBezTo>
                    <a:pt x="28" y="8"/>
                    <a:pt x="26" y="12"/>
                    <a:pt x="24" y="15"/>
                  </a:cubicBezTo>
                  <a:cubicBezTo>
                    <a:pt x="24" y="15"/>
                    <a:pt x="23" y="16"/>
                    <a:pt x="23" y="17"/>
                  </a:cubicBezTo>
                  <a:cubicBezTo>
                    <a:pt x="34" y="25"/>
                    <a:pt x="34" y="25"/>
                    <a:pt x="34" y="25"/>
                  </a:cubicBezTo>
                  <a:cubicBezTo>
                    <a:pt x="37" y="19"/>
                    <a:pt x="37" y="12"/>
                    <a:pt x="33" y="6"/>
                  </a:cubicBezTo>
                  <a:cubicBezTo>
                    <a:pt x="32" y="6"/>
                    <a:pt x="31" y="5"/>
                    <a:pt x="30" y="4"/>
                  </a:cubicBezTo>
                  <a:moveTo>
                    <a:pt x="8" y="4"/>
                  </a:moveTo>
                  <a:cubicBezTo>
                    <a:pt x="1" y="9"/>
                    <a:pt x="0" y="18"/>
                    <a:pt x="4" y="25"/>
                  </a:cubicBezTo>
                  <a:cubicBezTo>
                    <a:pt x="9" y="24"/>
                    <a:pt x="13" y="24"/>
                    <a:pt x="15" y="24"/>
                  </a:cubicBezTo>
                  <a:cubicBezTo>
                    <a:pt x="21" y="16"/>
                    <a:pt x="21" y="16"/>
                    <a:pt x="21" y="16"/>
                  </a:cubicBezTo>
                  <a:cubicBezTo>
                    <a:pt x="8" y="4"/>
                    <a:pt x="8" y="4"/>
                    <a:pt x="8" y="4"/>
                  </a:cubicBezTo>
                  <a:moveTo>
                    <a:pt x="19" y="0"/>
                  </a:moveTo>
                  <a:cubicBezTo>
                    <a:pt x="15" y="0"/>
                    <a:pt x="12" y="1"/>
                    <a:pt x="9" y="3"/>
                  </a:cubicBezTo>
                  <a:cubicBezTo>
                    <a:pt x="8" y="3"/>
                    <a:pt x="8" y="3"/>
                    <a:pt x="8" y="3"/>
                  </a:cubicBezTo>
                  <a:cubicBezTo>
                    <a:pt x="22" y="16"/>
                    <a:pt x="22" y="16"/>
                    <a:pt x="22" y="16"/>
                  </a:cubicBezTo>
                  <a:cubicBezTo>
                    <a:pt x="22" y="15"/>
                    <a:pt x="22" y="15"/>
                    <a:pt x="22" y="15"/>
                  </a:cubicBezTo>
                  <a:cubicBezTo>
                    <a:pt x="22" y="16"/>
                    <a:pt x="22" y="16"/>
                    <a:pt x="22" y="16"/>
                  </a:cubicBezTo>
                  <a:cubicBezTo>
                    <a:pt x="23" y="16"/>
                    <a:pt x="23" y="16"/>
                    <a:pt x="23" y="16"/>
                  </a:cubicBezTo>
                  <a:cubicBezTo>
                    <a:pt x="23" y="16"/>
                    <a:pt x="23" y="15"/>
                    <a:pt x="23" y="15"/>
                  </a:cubicBezTo>
                  <a:cubicBezTo>
                    <a:pt x="25" y="12"/>
                    <a:pt x="27" y="8"/>
                    <a:pt x="30" y="4"/>
                  </a:cubicBezTo>
                  <a:cubicBezTo>
                    <a:pt x="27" y="1"/>
                    <a:pt x="23"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8"/>
            <p:cNvSpPr>
              <a:spLocks noEditPoints="1"/>
            </p:cNvSpPr>
            <p:nvPr userDrawn="1"/>
          </p:nvSpPr>
          <p:spPr bwMode="auto">
            <a:xfrm>
              <a:off x="11014075" y="803275"/>
              <a:ext cx="114300" cy="104775"/>
            </a:xfrm>
            <a:custGeom>
              <a:avLst/>
              <a:gdLst>
                <a:gd name="T0" fmla="*/ 23 w 38"/>
                <a:gd name="T1" fmla="*/ 18 h 35"/>
                <a:gd name="T2" fmla="*/ 4 w 38"/>
                <a:gd name="T3" fmla="*/ 26 h 35"/>
                <a:gd name="T4" fmla="*/ 5 w 38"/>
                <a:gd name="T5" fmla="*/ 28 h 35"/>
                <a:gd name="T6" fmla="*/ 19 w 38"/>
                <a:gd name="T7" fmla="*/ 35 h 35"/>
                <a:gd name="T8" fmla="*/ 27 w 38"/>
                <a:gd name="T9" fmla="*/ 33 h 35"/>
                <a:gd name="T10" fmla="*/ 23 w 38"/>
                <a:gd name="T11" fmla="*/ 18 h 35"/>
                <a:gd name="T12" fmla="*/ 33 w 38"/>
                <a:gd name="T13" fmla="*/ 8 h 35"/>
                <a:gd name="T14" fmla="*/ 24 w 38"/>
                <a:gd name="T15" fmla="*/ 17 h 35"/>
                <a:gd name="T16" fmla="*/ 24 w 38"/>
                <a:gd name="T17" fmla="*/ 17 h 35"/>
                <a:gd name="T18" fmla="*/ 24 w 38"/>
                <a:gd name="T19" fmla="*/ 17 h 35"/>
                <a:gd name="T20" fmla="*/ 27 w 38"/>
                <a:gd name="T21" fmla="*/ 32 h 35"/>
                <a:gd name="T22" fmla="*/ 29 w 38"/>
                <a:gd name="T23" fmla="*/ 31 h 35"/>
                <a:gd name="T24" fmla="*/ 33 w 38"/>
                <a:gd name="T25" fmla="*/ 8 h 35"/>
                <a:gd name="T26" fmla="*/ 7 w 38"/>
                <a:gd name="T27" fmla="*/ 5 h 35"/>
                <a:gd name="T28" fmla="*/ 3 w 38"/>
                <a:gd name="T29" fmla="*/ 26 h 35"/>
                <a:gd name="T30" fmla="*/ 23 w 38"/>
                <a:gd name="T31" fmla="*/ 17 h 35"/>
                <a:gd name="T32" fmla="*/ 7 w 38"/>
                <a:gd name="T33" fmla="*/ 5 h 35"/>
                <a:gd name="T34" fmla="*/ 18 w 38"/>
                <a:gd name="T35" fmla="*/ 0 h 35"/>
                <a:gd name="T36" fmla="*/ 8 w 38"/>
                <a:gd name="T37" fmla="*/ 4 h 35"/>
                <a:gd name="T38" fmla="*/ 8 w 38"/>
                <a:gd name="T39" fmla="*/ 4 h 35"/>
                <a:gd name="T40" fmla="*/ 24 w 38"/>
                <a:gd name="T41" fmla="*/ 17 h 35"/>
                <a:gd name="T42" fmla="*/ 32 w 38"/>
                <a:gd name="T43" fmla="*/ 7 h 35"/>
                <a:gd name="T44" fmla="*/ 32 w 38"/>
                <a:gd name="T45" fmla="*/ 7 h 35"/>
                <a:gd name="T46" fmla="*/ 18 w 38"/>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35">
                  <a:moveTo>
                    <a:pt x="23" y="18"/>
                  </a:moveTo>
                  <a:cubicBezTo>
                    <a:pt x="4" y="26"/>
                    <a:pt x="4" y="26"/>
                    <a:pt x="4" y="26"/>
                  </a:cubicBezTo>
                  <a:cubicBezTo>
                    <a:pt x="4" y="27"/>
                    <a:pt x="4" y="27"/>
                    <a:pt x="5" y="28"/>
                  </a:cubicBezTo>
                  <a:cubicBezTo>
                    <a:pt x="8" y="32"/>
                    <a:pt x="13" y="35"/>
                    <a:pt x="19" y="35"/>
                  </a:cubicBezTo>
                  <a:cubicBezTo>
                    <a:pt x="21" y="35"/>
                    <a:pt x="24" y="34"/>
                    <a:pt x="27" y="33"/>
                  </a:cubicBezTo>
                  <a:cubicBezTo>
                    <a:pt x="23" y="18"/>
                    <a:pt x="23" y="18"/>
                    <a:pt x="23" y="18"/>
                  </a:cubicBezTo>
                  <a:moveTo>
                    <a:pt x="33" y="8"/>
                  </a:moveTo>
                  <a:cubicBezTo>
                    <a:pt x="24" y="17"/>
                    <a:pt x="24" y="17"/>
                    <a:pt x="24" y="17"/>
                  </a:cubicBezTo>
                  <a:cubicBezTo>
                    <a:pt x="24" y="17"/>
                    <a:pt x="24" y="17"/>
                    <a:pt x="24" y="17"/>
                  </a:cubicBezTo>
                  <a:cubicBezTo>
                    <a:pt x="24" y="17"/>
                    <a:pt x="24" y="17"/>
                    <a:pt x="24" y="17"/>
                  </a:cubicBezTo>
                  <a:cubicBezTo>
                    <a:pt x="27" y="32"/>
                    <a:pt x="27" y="32"/>
                    <a:pt x="27" y="32"/>
                  </a:cubicBezTo>
                  <a:cubicBezTo>
                    <a:pt x="28" y="32"/>
                    <a:pt x="28" y="32"/>
                    <a:pt x="29" y="31"/>
                  </a:cubicBezTo>
                  <a:cubicBezTo>
                    <a:pt x="36" y="26"/>
                    <a:pt x="38" y="15"/>
                    <a:pt x="33" y="8"/>
                  </a:cubicBezTo>
                  <a:moveTo>
                    <a:pt x="7" y="5"/>
                  </a:moveTo>
                  <a:cubicBezTo>
                    <a:pt x="1" y="10"/>
                    <a:pt x="0" y="19"/>
                    <a:pt x="3" y="26"/>
                  </a:cubicBezTo>
                  <a:cubicBezTo>
                    <a:pt x="23" y="17"/>
                    <a:pt x="23" y="17"/>
                    <a:pt x="23" y="17"/>
                  </a:cubicBezTo>
                  <a:cubicBezTo>
                    <a:pt x="7" y="5"/>
                    <a:pt x="7" y="5"/>
                    <a:pt x="7" y="5"/>
                  </a:cubicBezTo>
                  <a:moveTo>
                    <a:pt x="18" y="0"/>
                  </a:moveTo>
                  <a:cubicBezTo>
                    <a:pt x="15" y="0"/>
                    <a:pt x="11" y="1"/>
                    <a:pt x="8" y="4"/>
                  </a:cubicBezTo>
                  <a:cubicBezTo>
                    <a:pt x="8" y="4"/>
                    <a:pt x="8" y="4"/>
                    <a:pt x="8" y="4"/>
                  </a:cubicBezTo>
                  <a:cubicBezTo>
                    <a:pt x="24" y="17"/>
                    <a:pt x="24" y="17"/>
                    <a:pt x="24" y="17"/>
                  </a:cubicBezTo>
                  <a:cubicBezTo>
                    <a:pt x="32" y="7"/>
                    <a:pt x="32" y="7"/>
                    <a:pt x="32" y="7"/>
                  </a:cubicBezTo>
                  <a:cubicBezTo>
                    <a:pt x="32" y="7"/>
                    <a:pt x="32" y="7"/>
                    <a:pt x="32" y="7"/>
                  </a:cubicBezTo>
                  <a:cubicBezTo>
                    <a:pt x="29" y="3"/>
                    <a:pt x="24"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
            <p:cNvSpPr>
              <a:spLocks noEditPoints="1"/>
            </p:cNvSpPr>
            <p:nvPr userDrawn="1"/>
          </p:nvSpPr>
          <p:spPr bwMode="auto">
            <a:xfrm>
              <a:off x="10528300" y="1782763"/>
              <a:ext cx="109537" cy="101600"/>
            </a:xfrm>
            <a:custGeom>
              <a:avLst/>
              <a:gdLst>
                <a:gd name="T0" fmla="*/ 22 w 37"/>
                <a:gd name="T1" fmla="*/ 19 h 34"/>
                <a:gd name="T2" fmla="*/ 20 w 37"/>
                <a:gd name="T3" fmla="*/ 34 h 34"/>
                <a:gd name="T4" fmla="*/ 29 w 37"/>
                <a:gd name="T5" fmla="*/ 31 h 34"/>
                <a:gd name="T6" fmla="*/ 32 w 37"/>
                <a:gd name="T7" fmla="*/ 28 h 34"/>
                <a:gd name="T8" fmla="*/ 22 w 37"/>
                <a:gd name="T9" fmla="*/ 19 h 34"/>
                <a:gd name="T10" fmla="*/ 21 w 37"/>
                <a:gd name="T11" fmla="*/ 19 h 34"/>
                <a:gd name="T12" fmla="*/ 3 w 37"/>
                <a:gd name="T13" fmla="*/ 24 h 34"/>
                <a:gd name="T14" fmla="*/ 5 w 37"/>
                <a:gd name="T15" fmla="*/ 27 h 34"/>
                <a:gd name="T16" fmla="*/ 19 w 37"/>
                <a:gd name="T17" fmla="*/ 34 h 34"/>
                <a:gd name="T18" fmla="*/ 19 w 37"/>
                <a:gd name="T19" fmla="*/ 34 h 34"/>
                <a:gd name="T20" fmla="*/ 21 w 37"/>
                <a:gd name="T21" fmla="*/ 19 h 34"/>
                <a:gd name="T22" fmla="*/ 34 w 37"/>
                <a:gd name="T23" fmla="*/ 8 h 34"/>
                <a:gd name="T24" fmla="*/ 22 w 37"/>
                <a:gd name="T25" fmla="*/ 19 h 34"/>
                <a:gd name="T26" fmla="*/ 33 w 37"/>
                <a:gd name="T27" fmla="*/ 28 h 34"/>
                <a:gd name="T28" fmla="*/ 34 w 37"/>
                <a:gd name="T29" fmla="*/ 8 h 34"/>
                <a:gd name="T30" fmla="*/ 8 w 37"/>
                <a:gd name="T31" fmla="*/ 4 h 34"/>
                <a:gd name="T32" fmla="*/ 3 w 37"/>
                <a:gd name="T33" fmla="*/ 23 h 34"/>
                <a:gd name="T34" fmla="*/ 21 w 37"/>
                <a:gd name="T35" fmla="*/ 18 h 34"/>
                <a:gd name="T36" fmla="*/ 12 w 37"/>
                <a:gd name="T37" fmla="*/ 11 h 34"/>
                <a:gd name="T38" fmla="*/ 12 w 37"/>
                <a:gd name="T39" fmla="*/ 10 h 34"/>
                <a:gd name="T40" fmla="*/ 20 w 37"/>
                <a:gd name="T41" fmla="*/ 16 h 34"/>
                <a:gd name="T42" fmla="*/ 8 w 37"/>
                <a:gd name="T43" fmla="*/ 4 h 34"/>
                <a:gd name="T44" fmla="*/ 19 w 37"/>
                <a:gd name="T45" fmla="*/ 0 h 34"/>
                <a:gd name="T46" fmla="*/ 9 w 37"/>
                <a:gd name="T47" fmla="*/ 3 h 34"/>
                <a:gd name="T48" fmla="*/ 8 w 37"/>
                <a:gd name="T49" fmla="*/ 3 h 34"/>
                <a:gd name="T50" fmla="*/ 22 w 37"/>
                <a:gd name="T51" fmla="*/ 18 h 34"/>
                <a:gd name="T52" fmla="*/ 34 w 37"/>
                <a:gd name="T53" fmla="*/ 8 h 34"/>
                <a:gd name="T54" fmla="*/ 33 w 37"/>
                <a:gd name="T55" fmla="*/ 7 h 34"/>
                <a:gd name="T56" fmla="*/ 19 w 37"/>
                <a:gd name="T5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4">
                  <a:moveTo>
                    <a:pt x="22" y="19"/>
                  </a:moveTo>
                  <a:cubicBezTo>
                    <a:pt x="20" y="34"/>
                    <a:pt x="20" y="34"/>
                    <a:pt x="20" y="34"/>
                  </a:cubicBezTo>
                  <a:cubicBezTo>
                    <a:pt x="23" y="34"/>
                    <a:pt x="26" y="33"/>
                    <a:pt x="29" y="31"/>
                  </a:cubicBezTo>
                  <a:cubicBezTo>
                    <a:pt x="30" y="30"/>
                    <a:pt x="31" y="29"/>
                    <a:pt x="32" y="28"/>
                  </a:cubicBezTo>
                  <a:cubicBezTo>
                    <a:pt x="22" y="19"/>
                    <a:pt x="22" y="19"/>
                    <a:pt x="22" y="19"/>
                  </a:cubicBezTo>
                  <a:moveTo>
                    <a:pt x="21" y="19"/>
                  </a:moveTo>
                  <a:cubicBezTo>
                    <a:pt x="3" y="24"/>
                    <a:pt x="3" y="24"/>
                    <a:pt x="3" y="24"/>
                  </a:cubicBezTo>
                  <a:cubicBezTo>
                    <a:pt x="4" y="25"/>
                    <a:pt x="4" y="26"/>
                    <a:pt x="5" y="27"/>
                  </a:cubicBezTo>
                  <a:cubicBezTo>
                    <a:pt x="9" y="32"/>
                    <a:pt x="14" y="34"/>
                    <a:pt x="19" y="34"/>
                  </a:cubicBezTo>
                  <a:cubicBezTo>
                    <a:pt x="19" y="34"/>
                    <a:pt x="19" y="34"/>
                    <a:pt x="19" y="34"/>
                  </a:cubicBezTo>
                  <a:cubicBezTo>
                    <a:pt x="21" y="19"/>
                    <a:pt x="21" y="19"/>
                    <a:pt x="21" y="19"/>
                  </a:cubicBezTo>
                  <a:moveTo>
                    <a:pt x="34" y="8"/>
                  </a:moveTo>
                  <a:cubicBezTo>
                    <a:pt x="22" y="19"/>
                    <a:pt x="22" y="19"/>
                    <a:pt x="22" y="19"/>
                  </a:cubicBezTo>
                  <a:cubicBezTo>
                    <a:pt x="33" y="28"/>
                    <a:pt x="33" y="28"/>
                    <a:pt x="33" y="28"/>
                  </a:cubicBezTo>
                  <a:cubicBezTo>
                    <a:pt x="37" y="22"/>
                    <a:pt x="37" y="15"/>
                    <a:pt x="34" y="8"/>
                  </a:cubicBezTo>
                  <a:moveTo>
                    <a:pt x="8" y="4"/>
                  </a:moveTo>
                  <a:cubicBezTo>
                    <a:pt x="2" y="9"/>
                    <a:pt x="0" y="16"/>
                    <a:pt x="3" y="23"/>
                  </a:cubicBezTo>
                  <a:cubicBezTo>
                    <a:pt x="21" y="18"/>
                    <a:pt x="21" y="18"/>
                    <a:pt x="21" y="18"/>
                  </a:cubicBezTo>
                  <a:cubicBezTo>
                    <a:pt x="12" y="11"/>
                    <a:pt x="12" y="11"/>
                    <a:pt x="12" y="11"/>
                  </a:cubicBezTo>
                  <a:cubicBezTo>
                    <a:pt x="12" y="10"/>
                    <a:pt x="12" y="10"/>
                    <a:pt x="12" y="10"/>
                  </a:cubicBezTo>
                  <a:cubicBezTo>
                    <a:pt x="20" y="16"/>
                    <a:pt x="20" y="16"/>
                    <a:pt x="20" y="16"/>
                  </a:cubicBezTo>
                  <a:cubicBezTo>
                    <a:pt x="8" y="4"/>
                    <a:pt x="8" y="4"/>
                    <a:pt x="8" y="4"/>
                  </a:cubicBezTo>
                  <a:moveTo>
                    <a:pt x="19" y="0"/>
                  </a:moveTo>
                  <a:cubicBezTo>
                    <a:pt x="15" y="0"/>
                    <a:pt x="12" y="1"/>
                    <a:pt x="9" y="3"/>
                  </a:cubicBezTo>
                  <a:cubicBezTo>
                    <a:pt x="9" y="3"/>
                    <a:pt x="9" y="3"/>
                    <a:pt x="8" y="3"/>
                  </a:cubicBezTo>
                  <a:cubicBezTo>
                    <a:pt x="22" y="18"/>
                    <a:pt x="22" y="18"/>
                    <a:pt x="22" y="18"/>
                  </a:cubicBezTo>
                  <a:cubicBezTo>
                    <a:pt x="34" y="8"/>
                    <a:pt x="34" y="8"/>
                    <a:pt x="34" y="8"/>
                  </a:cubicBezTo>
                  <a:cubicBezTo>
                    <a:pt x="33" y="7"/>
                    <a:pt x="33" y="7"/>
                    <a:pt x="33" y="7"/>
                  </a:cubicBezTo>
                  <a:cubicBezTo>
                    <a:pt x="29" y="2"/>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21"/>
            <p:cNvSpPr>
              <a:spLocks noEditPoints="1"/>
            </p:cNvSpPr>
            <p:nvPr userDrawn="1"/>
          </p:nvSpPr>
          <p:spPr bwMode="auto">
            <a:xfrm>
              <a:off x="10542588" y="1019175"/>
              <a:ext cx="107950" cy="103188"/>
            </a:xfrm>
            <a:custGeom>
              <a:avLst/>
              <a:gdLst>
                <a:gd name="T0" fmla="*/ 19 w 36"/>
                <a:gd name="T1" fmla="*/ 19 h 35"/>
                <a:gd name="T2" fmla="*/ 2 w 36"/>
                <a:gd name="T3" fmla="*/ 23 h 35"/>
                <a:gd name="T4" fmla="*/ 5 w 36"/>
                <a:gd name="T5" fmla="*/ 28 h 35"/>
                <a:gd name="T6" fmla="*/ 18 w 36"/>
                <a:gd name="T7" fmla="*/ 35 h 35"/>
                <a:gd name="T8" fmla="*/ 29 w 36"/>
                <a:gd name="T9" fmla="*/ 31 h 35"/>
                <a:gd name="T10" fmla="*/ 34 w 36"/>
                <a:gd name="T11" fmla="*/ 26 h 35"/>
                <a:gd name="T12" fmla="*/ 19 w 36"/>
                <a:gd name="T13" fmla="*/ 19 h 35"/>
                <a:gd name="T14" fmla="*/ 35 w 36"/>
                <a:gd name="T15" fmla="*/ 12 h 35"/>
                <a:gd name="T16" fmla="*/ 20 w 36"/>
                <a:gd name="T17" fmla="*/ 19 h 35"/>
                <a:gd name="T18" fmla="*/ 34 w 36"/>
                <a:gd name="T19" fmla="*/ 25 h 35"/>
                <a:gd name="T20" fmla="*/ 35 w 36"/>
                <a:gd name="T21" fmla="*/ 12 h 35"/>
                <a:gd name="T22" fmla="*/ 18 w 36"/>
                <a:gd name="T23" fmla="*/ 0 h 35"/>
                <a:gd name="T24" fmla="*/ 8 w 36"/>
                <a:gd name="T25" fmla="*/ 4 h 35"/>
                <a:gd name="T26" fmla="*/ 2 w 36"/>
                <a:gd name="T27" fmla="*/ 22 h 35"/>
                <a:gd name="T28" fmla="*/ 19 w 36"/>
                <a:gd name="T29" fmla="*/ 19 h 35"/>
                <a:gd name="T30" fmla="*/ 18 w 36"/>
                <a:gd name="T31" fmla="*/ 0 h 35"/>
                <a:gd name="T32" fmla="*/ 19 w 36"/>
                <a:gd name="T33" fmla="*/ 0 h 35"/>
                <a:gd name="T34" fmla="*/ 19 w 36"/>
                <a:gd name="T35" fmla="*/ 18 h 35"/>
                <a:gd name="T36" fmla="*/ 34 w 36"/>
                <a:gd name="T37" fmla="*/ 11 h 35"/>
                <a:gd name="T38" fmla="*/ 32 w 36"/>
                <a:gd name="T39" fmla="*/ 7 h 35"/>
                <a:gd name="T40" fmla="*/ 19 w 36"/>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19" y="19"/>
                  </a:moveTo>
                  <a:cubicBezTo>
                    <a:pt x="2" y="23"/>
                    <a:pt x="2" y="23"/>
                    <a:pt x="2" y="23"/>
                  </a:cubicBezTo>
                  <a:cubicBezTo>
                    <a:pt x="2" y="25"/>
                    <a:pt x="3" y="26"/>
                    <a:pt x="5" y="28"/>
                  </a:cubicBezTo>
                  <a:cubicBezTo>
                    <a:pt x="8" y="32"/>
                    <a:pt x="13" y="35"/>
                    <a:pt x="18" y="35"/>
                  </a:cubicBezTo>
                  <a:cubicBezTo>
                    <a:pt x="22" y="35"/>
                    <a:pt x="26" y="34"/>
                    <a:pt x="29" y="31"/>
                  </a:cubicBezTo>
                  <a:cubicBezTo>
                    <a:pt x="31" y="30"/>
                    <a:pt x="32" y="28"/>
                    <a:pt x="34" y="26"/>
                  </a:cubicBezTo>
                  <a:cubicBezTo>
                    <a:pt x="19" y="19"/>
                    <a:pt x="19" y="19"/>
                    <a:pt x="19" y="19"/>
                  </a:cubicBezTo>
                  <a:moveTo>
                    <a:pt x="35" y="12"/>
                  </a:moveTo>
                  <a:cubicBezTo>
                    <a:pt x="20" y="19"/>
                    <a:pt x="20" y="19"/>
                    <a:pt x="20" y="19"/>
                  </a:cubicBezTo>
                  <a:cubicBezTo>
                    <a:pt x="34" y="25"/>
                    <a:pt x="34" y="25"/>
                    <a:pt x="34" y="25"/>
                  </a:cubicBezTo>
                  <a:cubicBezTo>
                    <a:pt x="36" y="21"/>
                    <a:pt x="36" y="16"/>
                    <a:pt x="35" y="12"/>
                  </a:cubicBezTo>
                  <a:moveTo>
                    <a:pt x="18" y="0"/>
                  </a:moveTo>
                  <a:cubicBezTo>
                    <a:pt x="15" y="0"/>
                    <a:pt x="11" y="2"/>
                    <a:pt x="8" y="4"/>
                  </a:cubicBezTo>
                  <a:cubicBezTo>
                    <a:pt x="2" y="8"/>
                    <a:pt x="0" y="16"/>
                    <a:pt x="2" y="22"/>
                  </a:cubicBezTo>
                  <a:cubicBezTo>
                    <a:pt x="19" y="19"/>
                    <a:pt x="19" y="19"/>
                    <a:pt x="19" y="19"/>
                  </a:cubicBezTo>
                  <a:cubicBezTo>
                    <a:pt x="18" y="0"/>
                    <a:pt x="18" y="0"/>
                    <a:pt x="18" y="0"/>
                  </a:cubicBezTo>
                  <a:moveTo>
                    <a:pt x="19" y="0"/>
                  </a:moveTo>
                  <a:cubicBezTo>
                    <a:pt x="19" y="18"/>
                    <a:pt x="19" y="18"/>
                    <a:pt x="19" y="18"/>
                  </a:cubicBezTo>
                  <a:cubicBezTo>
                    <a:pt x="34" y="11"/>
                    <a:pt x="34" y="11"/>
                    <a:pt x="34" y="11"/>
                  </a:cubicBezTo>
                  <a:cubicBezTo>
                    <a:pt x="34" y="10"/>
                    <a:pt x="33" y="9"/>
                    <a:pt x="32"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5"/>
            <p:cNvSpPr>
              <a:spLocks noEditPoints="1"/>
            </p:cNvSpPr>
            <p:nvPr userDrawn="1"/>
          </p:nvSpPr>
          <p:spPr bwMode="auto">
            <a:xfrm>
              <a:off x="9661525" y="2798763"/>
              <a:ext cx="111125" cy="104775"/>
            </a:xfrm>
            <a:custGeom>
              <a:avLst/>
              <a:gdLst>
                <a:gd name="T0" fmla="*/ 17 w 37"/>
                <a:gd name="T1" fmla="*/ 16 h 35"/>
                <a:gd name="T2" fmla="*/ 5 w 37"/>
                <a:gd name="T3" fmla="*/ 27 h 35"/>
                <a:gd name="T4" fmla="*/ 6 w 37"/>
                <a:gd name="T5" fmla="*/ 28 h 35"/>
                <a:gd name="T6" fmla="*/ 19 w 37"/>
                <a:gd name="T7" fmla="*/ 35 h 35"/>
                <a:gd name="T8" fmla="*/ 17 w 37"/>
                <a:gd name="T9" fmla="*/ 16 h 35"/>
                <a:gd name="T10" fmla="*/ 18 w 37"/>
                <a:gd name="T11" fmla="*/ 16 h 35"/>
                <a:gd name="T12" fmla="*/ 20 w 37"/>
                <a:gd name="T13" fmla="*/ 35 h 35"/>
                <a:gd name="T14" fmla="*/ 30 w 37"/>
                <a:gd name="T15" fmla="*/ 32 h 35"/>
                <a:gd name="T16" fmla="*/ 35 w 37"/>
                <a:gd name="T17" fmla="*/ 25 h 35"/>
                <a:gd name="T18" fmla="*/ 18 w 37"/>
                <a:gd name="T19" fmla="*/ 16 h 35"/>
                <a:gd name="T20" fmla="*/ 36 w 37"/>
                <a:gd name="T21" fmla="*/ 11 h 35"/>
                <a:gd name="T22" fmla="*/ 18 w 37"/>
                <a:gd name="T23" fmla="*/ 15 h 35"/>
                <a:gd name="T24" fmla="*/ 35 w 37"/>
                <a:gd name="T25" fmla="*/ 25 h 35"/>
                <a:gd name="T26" fmla="*/ 36 w 37"/>
                <a:gd name="T27" fmla="*/ 11 h 35"/>
                <a:gd name="T28" fmla="*/ 20 w 37"/>
                <a:gd name="T29" fmla="*/ 0 h 35"/>
                <a:gd name="T30" fmla="*/ 9 w 37"/>
                <a:gd name="T31" fmla="*/ 4 h 35"/>
                <a:gd name="T32" fmla="*/ 5 w 37"/>
                <a:gd name="T33" fmla="*/ 26 h 35"/>
                <a:gd name="T34" fmla="*/ 17 w 37"/>
                <a:gd name="T35" fmla="*/ 15 h 35"/>
                <a:gd name="T36" fmla="*/ 17 w 37"/>
                <a:gd name="T37" fmla="*/ 15 h 35"/>
                <a:gd name="T38" fmla="*/ 17 w 37"/>
                <a:gd name="T39" fmla="*/ 15 h 35"/>
                <a:gd name="T40" fmla="*/ 17 w 37"/>
                <a:gd name="T41" fmla="*/ 15 h 35"/>
                <a:gd name="T42" fmla="*/ 17 w 37"/>
                <a:gd name="T43" fmla="*/ 15 h 35"/>
                <a:gd name="T44" fmla="*/ 35 w 37"/>
                <a:gd name="T45" fmla="*/ 10 h 35"/>
                <a:gd name="T46" fmla="*/ 33 w 37"/>
                <a:gd name="T47" fmla="*/ 7 h 35"/>
                <a:gd name="T48" fmla="*/ 20 w 37"/>
                <a:gd name="T4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5">
                  <a:moveTo>
                    <a:pt x="17" y="16"/>
                  </a:moveTo>
                  <a:cubicBezTo>
                    <a:pt x="5" y="27"/>
                    <a:pt x="5" y="27"/>
                    <a:pt x="5" y="27"/>
                  </a:cubicBezTo>
                  <a:cubicBezTo>
                    <a:pt x="5" y="27"/>
                    <a:pt x="6" y="28"/>
                    <a:pt x="6" y="28"/>
                  </a:cubicBezTo>
                  <a:cubicBezTo>
                    <a:pt x="9" y="32"/>
                    <a:pt x="14" y="35"/>
                    <a:pt x="19" y="35"/>
                  </a:cubicBezTo>
                  <a:cubicBezTo>
                    <a:pt x="17" y="16"/>
                    <a:pt x="17" y="16"/>
                    <a:pt x="17" y="16"/>
                  </a:cubicBezTo>
                  <a:moveTo>
                    <a:pt x="18" y="16"/>
                  </a:moveTo>
                  <a:cubicBezTo>
                    <a:pt x="20" y="35"/>
                    <a:pt x="20" y="35"/>
                    <a:pt x="20" y="35"/>
                  </a:cubicBezTo>
                  <a:cubicBezTo>
                    <a:pt x="23" y="35"/>
                    <a:pt x="27" y="34"/>
                    <a:pt x="30" y="32"/>
                  </a:cubicBezTo>
                  <a:cubicBezTo>
                    <a:pt x="32" y="30"/>
                    <a:pt x="34" y="28"/>
                    <a:pt x="35" y="25"/>
                  </a:cubicBezTo>
                  <a:cubicBezTo>
                    <a:pt x="18" y="16"/>
                    <a:pt x="18" y="16"/>
                    <a:pt x="18" y="16"/>
                  </a:cubicBezTo>
                  <a:moveTo>
                    <a:pt x="36" y="11"/>
                  </a:moveTo>
                  <a:cubicBezTo>
                    <a:pt x="18" y="15"/>
                    <a:pt x="18" y="15"/>
                    <a:pt x="18" y="15"/>
                  </a:cubicBezTo>
                  <a:cubicBezTo>
                    <a:pt x="35" y="25"/>
                    <a:pt x="35" y="25"/>
                    <a:pt x="35" y="25"/>
                  </a:cubicBezTo>
                  <a:cubicBezTo>
                    <a:pt x="37" y="20"/>
                    <a:pt x="37" y="15"/>
                    <a:pt x="36" y="11"/>
                  </a:cubicBezTo>
                  <a:moveTo>
                    <a:pt x="20" y="0"/>
                  </a:moveTo>
                  <a:cubicBezTo>
                    <a:pt x="16" y="0"/>
                    <a:pt x="12" y="2"/>
                    <a:pt x="9" y="4"/>
                  </a:cubicBezTo>
                  <a:cubicBezTo>
                    <a:pt x="2" y="9"/>
                    <a:pt x="0" y="19"/>
                    <a:pt x="5" y="26"/>
                  </a:cubicBezTo>
                  <a:cubicBezTo>
                    <a:pt x="17" y="15"/>
                    <a:pt x="17" y="15"/>
                    <a:pt x="17" y="15"/>
                  </a:cubicBezTo>
                  <a:cubicBezTo>
                    <a:pt x="17" y="15"/>
                    <a:pt x="17" y="15"/>
                    <a:pt x="17" y="15"/>
                  </a:cubicBezTo>
                  <a:cubicBezTo>
                    <a:pt x="17" y="15"/>
                    <a:pt x="17" y="15"/>
                    <a:pt x="17" y="15"/>
                  </a:cubicBezTo>
                  <a:cubicBezTo>
                    <a:pt x="17" y="15"/>
                    <a:pt x="17" y="15"/>
                    <a:pt x="17" y="15"/>
                  </a:cubicBezTo>
                  <a:cubicBezTo>
                    <a:pt x="17" y="15"/>
                    <a:pt x="17" y="15"/>
                    <a:pt x="17" y="15"/>
                  </a:cubicBezTo>
                  <a:cubicBezTo>
                    <a:pt x="35" y="10"/>
                    <a:pt x="35" y="10"/>
                    <a:pt x="35" y="10"/>
                  </a:cubicBezTo>
                  <a:cubicBezTo>
                    <a:pt x="35" y="9"/>
                    <a:pt x="34" y="8"/>
                    <a:pt x="33"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26"/>
            <p:cNvSpPr>
              <a:spLocks noEditPoints="1"/>
            </p:cNvSpPr>
            <p:nvPr userDrawn="1"/>
          </p:nvSpPr>
          <p:spPr bwMode="auto">
            <a:xfrm>
              <a:off x="7912100" y="4419600"/>
              <a:ext cx="107950" cy="101600"/>
            </a:xfrm>
            <a:custGeom>
              <a:avLst/>
              <a:gdLst>
                <a:gd name="T0" fmla="*/ 18 w 36"/>
                <a:gd name="T1" fmla="*/ 19 h 34"/>
                <a:gd name="T2" fmla="*/ 27 w 36"/>
                <a:gd name="T3" fmla="*/ 32 h 34"/>
                <a:gd name="T4" fmla="*/ 29 w 36"/>
                <a:gd name="T5" fmla="*/ 31 h 34"/>
                <a:gd name="T6" fmla="*/ 33 w 36"/>
                <a:gd name="T7" fmla="*/ 26 h 34"/>
                <a:gd name="T8" fmla="*/ 22 w 36"/>
                <a:gd name="T9" fmla="*/ 21 h 34"/>
                <a:gd name="T10" fmla="*/ 18 w 36"/>
                <a:gd name="T11" fmla="*/ 19 h 34"/>
                <a:gd name="T12" fmla="*/ 36 w 36"/>
                <a:gd name="T13" fmla="*/ 16 h 34"/>
                <a:gd name="T14" fmla="*/ 19 w 36"/>
                <a:gd name="T15" fmla="*/ 18 h 34"/>
                <a:gd name="T16" fmla="*/ 23 w 36"/>
                <a:gd name="T17" fmla="*/ 20 h 34"/>
                <a:gd name="T18" fmla="*/ 34 w 36"/>
                <a:gd name="T19" fmla="*/ 26 h 34"/>
                <a:gd name="T20" fmla="*/ 36 w 36"/>
                <a:gd name="T21" fmla="*/ 16 h 34"/>
                <a:gd name="T22" fmla="*/ 6 w 36"/>
                <a:gd name="T23" fmla="*/ 5 h 34"/>
                <a:gd name="T24" fmla="*/ 5 w 36"/>
                <a:gd name="T25" fmla="*/ 27 h 34"/>
                <a:gd name="T26" fmla="*/ 19 w 36"/>
                <a:gd name="T27" fmla="*/ 34 h 34"/>
                <a:gd name="T28" fmla="*/ 27 w 36"/>
                <a:gd name="T29" fmla="*/ 32 h 34"/>
                <a:gd name="T30" fmla="*/ 17 w 36"/>
                <a:gd name="T31" fmla="*/ 18 h 34"/>
                <a:gd name="T32" fmla="*/ 6 w 36"/>
                <a:gd name="T33" fmla="*/ 5 h 34"/>
                <a:gd name="T34" fmla="*/ 24 w 36"/>
                <a:gd name="T35" fmla="*/ 0 h 34"/>
                <a:gd name="T36" fmla="*/ 22 w 36"/>
                <a:gd name="T37" fmla="*/ 13 h 34"/>
                <a:gd name="T38" fmla="*/ 33 w 36"/>
                <a:gd name="T39" fmla="*/ 7 h 34"/>
                <a:gd name="T40" fmla="*/ 33 w 36"/>
                <a:gd name="T41" fmla="*/ 7 h 34"/>
                <a:gd name="T42" fmla="*/ 24 w 36"/>
                <a:gd name="T43" fmla="*/ 0 h 34"/>
                <a:gd name="T44" fmla="*/ 19 w 36"/>
                <a:gd name="T45" fmla="*/ 0 h 34"/>
                <a:gd name="T46" fmla="*/ 9 w 36"/>
                <a:gd name="T47" fmla="*/ 3 h 34"/>
                <a:gd name="T48" fmla="*/ 7 w 36"/>
                <a:gd name="T49" fmla="*/ 5 h 34"/>
                <a:gd name="T50" fmla="*/ 18 w 36"/>
                <a:gd name="T51" fmla="*/ 18 h 34"/>
                <a:gd name="T52" fmla="*/ 36 w 36"/>
                <a:gd name="T53" fmla="*/ 15 h 34"/>
                <a:gd name="T54" fmla="*/ 34 w 36"/>
                <a:gd name="T55" fmla="*/ 8 h 34"/>
                <a:gd name="T56" fmla="*/ 21 w 36"/>
                <a:gd name="T57" fmla="*/ 14 h 34"/>
                <a:gd name="T58" fmla="*/ 24 w 36"/>
                <a:gd name="T59" fmla="*/ 0 h 34"/>
                <a:gd name="T60" fmla="*/ 19 w 36"/>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4">
                  <a:moveTo>
                    <a:pt x="18" y="19"/>
                  </a:moveTo>
                  <a:cubicBezTo>
                    <a:pt x="27" y="32"/>
                    <a:pt x="27" y="32"/>
                    <a:pt x="27" y="32"/>
                  </a:cubicBezTo>
                  <a:cubicBezTo>
                    <a:pt x="28" y="32"/>
                    <a:pt x="29" y="31"/>
                    <a:pt x="29" y="31"/>
                  </a:cubicBezTo>
                  <a:cubicBezTo>
                    <a:pt x="31" y="29"/>
                    <a:pt x="32" y="28"/>
                    <a:pt x="33" y="26"/>
                  </a:cubicBezTo>
                  <a:cubicBezTo>
                    <a:pt x="22" y="21"/>
                    <a:pt x="22" y="21"/>
                    <a:pt x="22" y="21"/>
                  </a:cubicBezTo>
                  <a:cubicBezTo>
                    <a:pt x="18" y="19"/>
                    <a:pt x="18" y="19"/>
                    <a:pt x="18" y="19"/>
                  </a:cubicBezTo>
                  <a:moveTo>
                    <a:pt x="36" y="16"/>
                  </a:moveTo>
                  <a:cubicBezTo>
                    <a:pt x="19" y="18"/>
                    <a:pt x="19" y="18"/>
                    <a:pt x="19" y="18"/>
                  </a:cubicBezTo>
                  <a:cubicBezTo>
                    <a:pt x="23" y="20"/>
                    <a:pt x="23" y="20"/>
                    <a:pt x="23" y="20"/>
                  </a:cubicBezTo>
                  <a:cubicBezTo>
                    <a:pt x="34" y="26"/>
                    <a:pt x="34" y="26"/>
                    <a:pt x="34" y="26"/>
                  </a:cubicBezTo>
                  <a:cubicBezTo>
                    <a:pt x="36" y="23"/>
                    <a:pt x="36" y="19"/>
                    <a:pt x="36" y="16"/>
                  </a:cubicBezTo>
                  <a:moveTo>
                    <a:pt x="6" y="5"/>
                  </a:moveTo>
                  <a:cubicBezTo>
                    <a:pt x="1" y="11"/>
                    <a:pt x="0" y="20"/>
                    <a:pt x="5" y="27"/>
                  </a:cubicBezTo>
                  <a:cubicBezTo>
                    <a:pt x="9" y="32"/>
                    <a:pt x="14" y="34"/>
                    <a:pt x="19" y="34"/>
                  </a:cubicBezTo>
                  <a:cubicBezTo>
                    <a:pt x="22" y="34"/>
                    <a:pt x="24" y="33"/>
                    <a:pt x="27" y="32"/>
                  </a:cubicBezTo>
                  <a:cubicBezTo>
                    <a:pt x="17" y="18"/>
                    <a:pt x="17" y="18"/>
                    <a:pt x="17" y="18"/>
                  </a:cubicBezTo>
                  <a:cubicBezTo>
                    <a:pt x="6" y="5"/>
                    <a:pt x="6" y="5"/>
                    <a:pt x="6" y="5"/>
                  </a:cubicBezTo>
                  <a:moveTo>
                    <a:pt x="24" y="0"/>
                  </a:moveTo>
                  <a:cubicBezTo>
                    <a:pt x="22" y="13"/>
                    <a:pt x="22" y="13"/>
                    <a:pt x="22" y="13"/>
                  </a:cubicBezTo>
                  <a:cubicBezTo>
                    <a:pt x="33" y="7"/>
                    <a:pt x="33" y="7"/>
                    <a:pt x="33" y="7"/>
                  </a:cubicBezTo>
                  <a:cubicBezTo>
                    <a:pt x="33" y="7"/>
                    <a:pt x="33" y="7"/>
                    <a:pt x="33" y="7"/>
                  </a:cubicBezTo>
                  <a:cubicBezTo>
                    <a:pt x="31" y="3"/>
                    <a:pt x="27" y="1"/>
                    <a:pt x="24" y="0"/>
                  </a:cubicBezTo>
                  <a:moveTo>
                    <a:pt x="19" y="0"/>
                  </a:moveTo>
                  <a:cubicBezTo>
                    <a:pt x="15" y="0"/>
                    <a:pt x="12" y="1"/>
                    <a:pt x="9" y="3"/>
                  </a:cubicBezTo>
                  <a:cubicBezTo>
                    <a:pt x="8" y="4"/>
                    <a:pt x="7" y="4"/>
                    <a:pt x="7" y="5"/>
                  </a:cubicBezTo>
                  <a:cubicBezTo>
                    <a:pt x="18" y="18"/>
                    <a:pt x="18" y="18"/>
                    <a:pt x="18" y="18"/>
                  </a:cubicBezTo>
                  <a:cubicBezTo>
                    <a:pt x="36" y="15"/>
                    <a:pt x="36" y="15"/>
                    <a:pt x="36" y="15"/>
                  </a:cubicBezTo>
                  <a:cubicBezTo>
                    <a:pt x="36" y="12"/>
                    <a:pt x="35" y="10"/>
                    <a:pt x="34" y="8"/>
                  </a:cubicBezTo>
                  <a:cubicBezTo>
                    <a:pt x="21" y="14"/>
                    <a:pt x="21" y="14"/>
                    <a:pt x="21" y="14"/>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7"/>
            <p:cNvSpPr>
              <a:spLocks noEditPoints="1"/>
            </p:cNvSpPr>
            <p:nvPr userDrawn="1"/>
          </p:nvSpPr>
          <p:spPr bwMode="auto">
            <a:xfrm>
              <a:off x="7213600" y="3622675"/>
              <a:ext cx="111125" cy="101600"/>
            </a:xfrm>
            <a:custGeom>
              <a:avLst/>
              <a:gdLst>
                <a:gd name="T0" fmla="*/ 37 w 37"/>
                <a:gd name="T1" fmla="*/ 17 h 34"/>
                <a:gd name="T2" fmla="*/ 29 w 37"/>
                <a:gd name="T3" fmla="*/ 20 h 34"/>
                <a:gd name="T4" fmla="*/ 34 w 37"/>
                <a:gd name="T5" fmla="*/ 26 h 34"/>
                <a:gd name="T6" fmla="*/ 37 w 37"/>
                <a:gd name="T7" fmla="*/ 17 h 34"/>
                <a:gd name="T8" fmla="*/ 19 w 37"/>
                <a:gd name="T9" fmla="*/ 0 h 34"/>
                <a:gd name="T10" fmla="*/ 9 w 37"/>
                <a:gd name="T11" fmla="*/ 3 h 34"/>
                <a:gd name="T12" fmla="*/ 6 w 37"/>
                <a:gd name="T13" fmla="*/ 27 h 34"/>
                <a:gd name="T14" fmla="*/ 20 w 37"/>
                <a:gd name="T15" fmla="*/ 34 h 34"/>
                <a:gd name="T16" fmla="*/ 30 w 37"/>
                <a:gd name="T17" fmla="*/ 31 h 34"/>
                <a:gd name="T18" fmla="*/ 34 w 37"/>
                <a:gd name="T19" fmla="*/ 26 h 34"/>
                <a:gd name="T20" fmla="*/ 28 w 37"/>
                <a:gd name="T21" fmla="*/ 19 h 34"/>
                <a:gd name="T22" fmla="*/ 37 w 37"/>
                <a:gd name="T23" fmla="*/ 16 h 34"/>
                <a:gd name="T24" fmla="*/ 33 w 37"/>
                <a:gd name="T25" fmla="*/ 7 h 34"/>
                <a:gd name="T26" fmla="*/ 19 w 37"/>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4">
                  <a:moveTo>
                    <a:pt x="37" y="17"/>
                  </a:moveTo>
                  <a:cubicBezTo>
                    <a:pt x="29" y="20"/>
                    <a:pt x="29" y="20"/>
                    <a:pt x="29" y="20"/>
                  </a:cubicBezTo>
                  <a:cubicBezTo>
                    <a:pt x="34" y="26"/>
                    <a:pt x="34" y="26"/>
                    <a:pt x="34" y="26"/>
                  </a:cubicBezTo>
                  <a:cubicBezTo>
                    <a:pt x="36" y="23"/>
                    <a:pt x="37" y="20"/>
                    <a:pt x="37" y="17"/>
                  </a:cubicBezTo>
                  <a:moveTo>
                    <a:pt x="19" y="0"/>
                  </a:moveTo>
                  <a:cubicBezTo>
                    <a:pt x="16" y="0"/>
                    <a:pt x="12" y="1"/>
                    <a:pt x="9" y="3"/>
                  </a:cubicBezTo>
                  <a:cubicBezTo>
                    <a:pt x="2" y="9"/>
                    <a:pt x="0" y="20"/>
                    <a:pt x="6" y="27"/>
                  </a:cubicBezTo>
                  <a:cubicBezTo>
                    <a:pt x="9" y="32"/>
                    <a:pt x="14" y="34"/>
                    <a:pt x="20" y="34"/>
                  </a:cubicBezTo>
                  <a:cubicBezTo>
                    <a:pt x="23" y="34"/>
                    <a:pt x="27" y="33"/>
                    <a:pt x="30" y="31"/>
                  </a:cubicBezTo>
                  <a:cubicBezTo>
                    <a:pt x="31" y="29"/>
                    <a:pt x="33" y="28"/>
                    <a:pt x="34" y="26"/>
                  </a:cubicBezTo>
                  <a:cubicBezTo>
                    <a:pt x="28" y="19"/>
                    <a:pt x="28" y="19"/>
                    <a:pt x="28" y="19"/>
                  </a:cubicBezTo>
                  <a:cubicBezTo>
                    <a:pt x="37" y="16"/>
                    <a:pt x="37" y="16"/>
                    <a:pt x="37" y="16"/>
                  </a:cubicBezTo>
                  <a:cubicBezTo>
                    <a:pt x="37" y="13"/>
                    <a:pt x="35" y="9"/>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9"/>
            <p:cNvSpPr>
              <a:spLocks noEditPoints="1"/>
            </p:cNvSpPr>
            <p:nvPr userDrawn="1"/>
          </p:nvSpPr>
          <p:spPr bwMode="auto">
            <a:xfrm>
              <a:off x="10431463" y="2590800"/>
              <a:ext cx="107950" cy="104775"/>
            </a:xfrm>
            <a:custGeom>
              <a:avLst/>
              <a:gdLst>
                <a:gd name="T0" fmla="*/ 35 w 36"/>
                <a:gd name="T1" fmla="*/ 22 h 35"/>
                <a:gd name="T2" fmla="*/ 19 w 36"/>
                <a:gd name="T3" fmla="*/ 24 h 35"/>
                <a:gd name="T4" fmla="*/ 20 w 36"/>
                <a:gd name="T5" fmla="*/ 35 h 35"/>
                <a:gd name="T6" fmla="*/ 29 w 36"/>
                <a:gd name="T7" fmla="*/ 31 h 35"/>
                <a:gd name="T8" fmla="*/ 35 w 36"/>
                <a:gd name="T9" fmla="*/ 22 h 35"/>
                <a:gd name="T10" fmla="*/ 19 w 36"/>
                <a:gd name="T11" fmla="*/ 22 h 35"/>
                <a:gd name="T12" fmla="*/ 17 w 36"/>
                <a:gd name="T13" fmla="*/ 24 h 35"/>
                <a:gd name="T14" fmla="*/ 19 w 36"/>
                <a:gd name="T15" fmla="*/ 23 h 35"/>
                <a:gd name="T16" fmla="*/ 19 w 36"/>
                <a:gd name="T17" fmla="*/ 22 h 35"/>
                <a:gd name="T18" fmla="*/ 16 w 36"/>
                <a:gd name="T19" fmla="*/ 20 h 35"/>
                <a:gd name="T20" fmla="*/ 3 w 36"/>
                <a:gd name="T21" fmla="*/ 24 h 35"/>
                <a:gd name="T22" fmla="*/ 5 w 36"/>
                <a:gd name="T23" fmla="*/ 28 h 35"/>
                <a:gd name="T24" fmla="*/ 19 w 36"/>
                <a:gd name="T25" fmla="*/ 35 h 35"/>
                <a:gd name="T26" fmla="*/ 19 w 36"/>
                <a:gd name="T27" fmla="*/ 35 h 35"/>
                <a:gd name="T28" fmla="*/ 19 w 36"/>
                <a:gd name="T29" fmla="*/ 24 h 35"/>
                <a:gd name="T30" fmla="*/ 15 w 36"/>
                <a:gd name="T31" fmla="*/ 24 h 35"/>
                <a:gd name="T32" fmla="*/ 16 w 36"/>
                <a:gd name="T33" fmla="*/ 20 h 35"/>
                <a:gd name="T34" fmla="*/ 18 w 36"/>
                <a:gd name="T35" fmla="*/ 20 h 35"/>
                <a:gd name="T36" fmla="*/ 16 w 36"/>
                <a:gd name="T37" fmla="*/ 20 h 35"/>
                <a:gd name="T38" fmla="*/ 16 w 36"/>
                <a:gd name="T39" fmla="*/ 23 h 35"/>
                <a:gd name="T40" fmla="*/ 18 w 36"/>
                <a:gd name="T41" fmla="*/ 21 h 35"/>
                <a:gd name="T42" fmla="*/ 18 w 36"/>
                <a:gd name="T43" fmla="*/ 20 h 35"/>
                <a:gd name="T44" fmla="*/ 22 w 36"/>
                <a:gd name="T45" fmla="*/ 19 h 35"/>
                <a:gd name="T46" fmla="*/ 19 w 36"/>
                <a:gd name="T47" fmla="*/ 19 h 35"/>
                <a:gd name="T48" fmla="*/ 19 w 36"/>
                <a:gd name="T49" fmla="*/ 20 h 35"/>
                <a:gd name="T50" fmla="*/ 19 w 36"/>
                <a:gd name="T51" fmla="*/ 21 h 35"/>
                <a:gd name="T52" fmla="*/ 22 w 36"/>
                <a:gd name="T53" fmla="*/ 19 h 35"/>
                <a:gd name="T54" fmla="*/ 21 w 36"/>
                <a:gd name="T55" fmla="*/ 17 h 35"/>
                <a:gd name="T56" fmla="*/ 20 w 36"/>
                <a:gd name="T57" fmla="*/ 19 h 35"/>
                <a:gd name="T58" fmla="*/ 21 w 36"/>
                <a:gd name="T59" fmla="*/ 18 h 35"/>
                <a:gd name="T60" fmla="*/ 21 w 36"/>
                <a:gd name="T61" fmla="*/ 17 h 35"/>
                <a:gd name="T62" fmla="*/ 18 w 36"/>
                <a:gd name="T63" fmla="*/ 12 h 35"/>
                <a:gd name="T64" fmla="*/ 17 w 36"/>
                <a:gd name="T65" fmla="*/ 19 h 35"/>
                <a:gd name="T66" fmla="*/ 19 w 36"/>
                <a:gd name="T67" fmla="*/ 19 h 35"/>
                <a:gd name="T68" fmla="*/ 20 w 36"/>
                <a:gd name="T69" fmla="*/ 16 h 35"/>
                <a:gd name="T70" fmla="*/ 18 w 36"/>
                <a:gd name="T71" fmla="*/ 12 h 35"/>
                <a:gd name="T72" fmla="*/ 34 w 36"/>
                <a:gd name="T73" fmla="*/ 10 h 35"/>
                <a:gd name="T74" fmla="*/ 19 w 36"/>
                <a:gd name="T75" fmla="*/ 22 h 35"/>
                <a:gd name="T76" fmla="*/ 19 w 36"/>
                <a:gd name="T77" fmla="*/ 23 h 35"/>
                <a:gd name="T78" fmla="*/ 36 w 36"/>
                <a:gd name="T79" fmla="*/ 22 h 35"/>
                <a:gd name="T80" fmla="*/ 34 w 36"/>
                <a:gd name="T81" fmla="*/ 10 h 35"/>
                <a:gd name="T82" fmla="*/ 28 w 36"/>
                <a:gd name="T83" fmla="*/ 3 h 35"/>
                <a:gd name="T84" fmla="*/ 21 w 36"/>
                <a:gd name="T85" fmla="*/ 16 h 35"/>
                <a:gd name="T86" fmla="*/ 22 w 36"/>
                <a:gd name="T87" fmla="*/ 18 h 35"/>
                <a:gd name="T88" fmla="*/ 34 w 36"/>
                <a:gd name="T89" fmla="*/ 9 h 35"/>
                <a:gd name="T90" fmla="*/ 33 w 36"/>
                <a:gd name="T91" fmla="*/ 7 h 35"/>
                <a:gd name="T92" fmla="*/ 28 w 36"/>
                <a:gd name="T93" fmla="*/ 3 h 35"/>
                <a:gd name="T94" fmla="*/ 12 w 36"/>
                <a:gd name="T95" fmla="*/ 2 h 35"/>
                <a:gd name="T96" fmla="*/ 9 w 36"/>
                <a:gd name="T97" fmla="*/ 4 h 35"/>
                <a:gd name="T98" fmla="*/ 2 w 36"/>
                <a:gd name="T99" fmla="*/ 23 h 35"/>
                <a:gd name="T100" fmla="*/ 16 w 36"/>
                <a:gd name="T101" fmla="*/ 20 h 35"/>
                <a:gd name="T102" fmla="*/ 17 w 36"/>
                <a:gd name="T103" fmla="*/ 11 h 35"/>
                <a:gd name="T104" fmla="*/ 12 w 36"/>
                <a:gd name="T105" fmla="*/ 2 h 35"/>
                <a:gd name="T106" fmla="*/ 19 w 36"/>
                <a:gd name="T107" fmla="*/ 0 h 35"/>
                <a:gd name="T108" fmla="*/ 18 w 36"/>
                <a:gd name="T109" fmla="*/ 11 h 35"/>
                <a:gd name="T110" fmla="*/ 20 w 36"/>
                <a:gd name="T111" fmla="*/ 16 h 35"/>
                <a:gd name="T112" fmla="*/ 27 w 36"/>
                <a:gd name="T113" fmla="*/ 3 h 35"/>
                <a:gd name="T114" fmla="*/ 19 w 36"/>
                <a:gd name="T115" fmla="*/ 0 h 35"/>
                <a:gd name="T116" fmla="*/ 19 w 36"/>
                <a:gd name="T117" fmla="*/ 0 h 35"/>
                <a:gd name="T118" fmla="*/ 12 w 36"/>
                <a:gd name="T119" fmla="*/ 2 h 35"/>
                <a:gd name="T120" fmla="*/ 17 w 36"/>
                <a:gd name="T121" fmla="*/ 10 h 35"/>
                <a:gd name="T122" fmla="*/ 19 w 36"/>
                <a:gd name="T1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5">
                  <a:moveTo>
                    <a:pt x="35" y="22"/>
                  </a:moveTo>
                  <a:cubicBezTo>
                    <a:pt x="19" y="24"/>
                    <a:pt x="19" y="24"/>
                    <a:pt x="19" y="24"/>
                  </a:cubicBezTo>
                  <a:cubicBezTo>
                    <a:pt x="20" y="35"/>
                    <a:pt x="20" y="35"/>
                    <a:pt x="20" y="35"/>
                  </a:cubicBezTo>
                  <a:cubicBezTo>
                    <a:pt x="23" y="35"/>
                    <a:pt x="26" y="34"/>
                    <a:pt x="29" y="31"/>
                  </a:cubicBezTo>
                  <a:cubicBezTo>
                    <a:pt x="32" y="29"/>
                    <a:pt x="34" y="26"/>
                    <a:pt x="35" y="22"/>
                  </a:cubicBezTo>
                  <a:moveTo>
                    <a:pt x="19" y="22"/>
                  </a:moveTo>
                  <a:cubicBezTo>
                    <a:pt x="17" y="24"/>
                    <a:pt x="17" y="24"/>
                    <a:pt x="17" y="24"/>
                  </a:cubicBezTo>
                  <a:cubicBezTo>
                    <a:pt x="19" y="23"/>
                    <a:pt x="19" y="23"/>
                    <a:pt x="19" y="23"/>
                  </a:cubicBezTo>
                  <a:cubicBezTo>
                    <a:pt x="19" y="22"/>
                    <a:pt x="19" y="22"/>
                    <a:pt x="19" y="22"/>
                  </a:cubicBezTo>
                  <a:moveTo>
                    <a:pt x="16" y="20"/>
                  </a:moveTo>
                  <a:cubicBezTo>
                    <a:pt x="3" y="24"/>
                    <a:pt x="3" y="24"/>
                    <a:pt x="3" y="24"/>
                  </a:cubicBezTo>
                  <a:cubicBezTo>
                    <a:pt x="3" y="25"/>
                    <a:pt x="4" y="27"/>
                    <a:pt x="5" y="28"/>
                  </a:cubicBezTo>
                  <a:cubicBezTo>
                    <a:pt x="8" y="33"/>
                    <a:pt x="14" y="35"/>
                    <a:pt x="19" y="35"/>
                  </a:cubicBezTo>
                  <a:cubicBezTo>
                    <a:pt x="19" y="35"/>
                    <a:pt x="19" y="35"/>
                    <a:pt x="19" y="35"/>
                  </a:cubicBezTo>
                  <a:cubicBezTo>
                    <a:pt x="19" y="24"/>
                    <a:pt x="19" y="24"/>
                    <a:pt x="19" y="24"/>
                  </a:cubicBezTo>
                  <a:cubicBezTo>
                    <a:pt x="15" y="24"/>
                    <a:pt x="15" y="24"/>
                    <a:pt x="15" y="24"/>
                  </a:cubicBezTo>
                  <a:cubicBezTo>
                    <a:pt x="16" y="20"/>
                    <a:pt x="16" y="20"/>
                    <a:pt x="16" y="20"/>
                  </a:cubicBezTo>
                  <a:moveTo>
                    <a:pt x="18" y="20"/>
                  </a:moveTo>
                  <a:cubicBezTo>
                    <a:pt x="16" y="20"/>
                    <a:pt x="16" y="20"/>
                    <a:pt x="16" y="20"/>
                  </a:cubicBezTo>
                  <a:cubicBezTo>
                    <a:pt x="16" y="23"/>
                    <a:pt x="16" y="23"/>
                    <a:pt x="16" y="23"/>
                  </a:cubicBezTo>
                  <a:cubicBezTo>
                    <a:pt x="18" y="21"/>
                    <a:pt x="18" y="21"/>
                    <a:pt x="18" y="21"/>
                  </a:cubicBezTo>
                  <a:cubicBezTo>
                    <a:pt x="18" y="20"/>
                    <a:pt x="18" y="20"/>
                    <a:pt x="18" y="20"/>
                  </a:cubicBezTo>
                  <a:moveTo>
                    <a:pt x="22" y="19"/>
                  </a:moveTo>
                  <a:cubicBezTo>
                    <a:pt x="19" y="19"/>
                    <a:pt x="19" y="19"/>
                    <a:pt x="19" y="19"/>
                  </a:cubicBezTo>
                  <a:cubicBezTo>
                    <a:pt x="19" y="20"/>
                    <a:pt x="19" y="20"/>
                    <a:pt x="19" y="20"/>
                  </a:cubicBezTo>
                  <a:cubicBezTo>
                    <a:pt x="19" y="21"/>
                    <a:pt x="19" y="21"/>
                    <a:pt x="19" y="21"/>
                  </a:cubicBezTo>
                  <a:cubicBezTo>
                    <a:pt x="22" y="19"/>
                    <a:pt x="22" y="19"/>
                    <a:pt x="22" y="19"/>
                  </a:cubicBezTo>
                  <a:moveTo>
                    <a:pt x="21" y="17"/>
                  </a:moveTo>
                  <a:cubicBezTo>
                    <a:pt x="20" y="19"/>
                    <a:pt x="20" y="19"/>
                    <a:pt x="20" y="19"/>
                  </a:cubicBezTo>
                  <a:cubicBezTo>
                    <a:pt x="21" y="18"/>
                    <a:pt x="21" y="18"/>
                    <a:pt x="21" y="18"/>
                  </a:cubicBezTo>
                  <a:cubicBezTo>
                    <a:pt x="21" y="17"/>
                    <a:pt x="21" y="17"/>
                    <a:pt x="21" y="17"/>
                  </a:cubicBezTo>
                  <a:moveTo>
                    <a:pt x="18" y="12"/>
                  </a:moveTo>
                  <a:cubicBezTo>
                    <a:pt x="17" y="19"/>
                    <a:pt x="17" y="19"/>
                    <a:pt x="17" y="19"/>
                  </a:cubicBezTo>
                  <a:cubicBezTo>
                    <a:pt x="19" y="19"/>
                    <a:pt x="19" y="19"/>
                    <a:pt x="19" y="19"/>
                  </a:cubicBezTo>
                  <a:cubicBezTo>
                    <a:pt x="20" y="16"/>
                    <a:pt x="20" y="16"/>
                    <a:pt x="20" y="16"/>
                  </a:cubicBezTo>
                  <a:cubicBezTo>
                    <a:pt x="18" y="12"/>
                    <a:pt x="18" y="12"/>
                    <a:pt x="18" y="12"/>
                  </a:cubicBezTo>
                  <a:moveTo>
                    <a:pt x="34" y="10"/>
                  </a:moveTo>
                  <a:cubicBezTo>
                    <a:pt x="19" y="22"/>
                    <a:pt x="19" y="22"/>
                    <a:pt x="19" y="22"/>
                  </a:cubicBezTo>
                  <a:cubicBezTo>
                    <a:pt x="19" y="23"/>
                    <a:pt x="19" y="23"/>
                    <a:pt x="19" y="23"/>
                  </a:cubicBezTo>
                  <a:cubicBezTo>
                    <a:pt x="36" y="22"/>
                    <a:pt x="36" y="22"/>
                    <a:pt x="36" y="22"/>
                  </a:cubicBezTo>
                  <a:cubicBezTo>
                    <a:pt x="36" y="18"/>
                    <a:pt x="36" y="13"/>
                    <a:pt x="34" y="10"/>
                  </a:cubicBezTo>
                  <a:moveTo>
                    <a:pt x="28" y="3"/>
                  </a:moveTo>
                  <a:cubicBezTo>
                    <a:pt x="21" y="16"/>
                    <a:pt x="21" y="16"/>
                    <a:pt x="21" y="16"/>
                  </a:cubicBezTo>
                  <a:cubicBezTo>
                    <a:pt x="22" y="18"/>
                    <a:pt x="22" y="18"/>
                    <a:pt x="22" y="18"/>
                  </a:cubicBezTo>
                  <a:cubicBezTo>
                    <a:pt x="34" y="9"/>
                    <a:pt x="34" y="9"/>
                    <a:pt x="34" y="9"/>
                  </a:cubicBezTo>
                  <a:cubicBezTo>
                    <a:pt x="33" y="9"/>
                    <a:pt x="33" y="8"/>
                    <a:pt x="33" y="7"/>
                  </a:cubicBezTo>
                  <a:cubicBezTo>
                    <a:pt x="31" y="6"/>
                    <a:pt x="30" y="4"/>
                    <a:pt x="28" y="3"/>
                  </a:cubicBezTo>
                  <a:moveTo>
                    <a:pt x="12" y="2"/>
                  </a:moveTo>
                  <a:cubicBezTo>
                    <a:pt x="11" y="2"/>
                    <a:pt x="10" y="3"/>
                    <a:pt x="9" y="4"/>
                  </a:cubicBezTo>
                  <a:cubicBezTo>
                    <a:pt x="2" y="8"/>
                    <a:pt x="0" y="16"/>
                    <a:pt x="2" y="23"/>
                  </a:cubicBezTo>
                  <a:cubicBezTo>
                    <a:pt x="16" y="20"/>
                    <a:pt x="16" y="20"/>
                    <a:pt x="16" y="20"/>
                  </a:cubicBezTo>
                  <a:cubicBezTo>
                    <a:pt x="17" y="11"/>
                    <a:pt x="17" y="11"/>
                    <a:pt x="17" y="11"/>
                  </a:cubicBezTo>
                  <a:cubicBezTo>
                    <a:pt x="12" y="2"/>
                    <a:pt x="12" y="2"/>
                    <a:pt x="12" y="2"/>
                  </a:cubicBezTo>
                  <a:moveTo>
                    <a:pt x="19" y="0"/>
                  </a:moveTo>
                  <a:cubicBezTo>
                    <a:pt x="18" y="11"/>
                    <a:pt x="18" y="11"/>
                    <a:pt x="18" y="11"/>
                  </a:cubicBezTo>
                  <a:cubicBezTo>
                    <a:pt x="20" y="16"/>
                    <a:pt x="20" y="16"/>
                    <a:pt x="20" y="16"/>
                  </a:cubicBezTo>
                  <a:cubicBezTo>
                    <a:pt x="27" y="3"/>
                    <a:pt x="27" y="3"/>
                    <a:pt x="27" y="3"/>
                  </a:cubicBezTo>
                  <a:cubicBezTo>
                    <a:pt x="25" y="1"/>
                    <a:pt x="22" y="1"/>
                    <a:pt x="19" y="0"/>
                  </a:cubicBezTo>
                  <a:moveTo>
                    <a:pt x="19" y="0"/>
                  </a:moveTo>
                  <a:cubicBezTo>
                    <a:pt x="16" y="0"/>
                    <a:pt x="14" y="1"/>
                    <a:pt x="12" y="2"/>
                  </a:cubicBezTo>
                  <a:cubicBezTo>
                    <a:pt x="17" y="10"/>
                    <a:pt x="17" y="10"/>
                    <a:pt x="17" y="1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32"/>
            <p:cNvSpPr>
              <a:spLocks noEditPoints="1"/>
            </p:cNvSpPr>
            <p:nvPr userDrawn="1"/>
          </p:nvSpPr>
          <p:spPr bwMode="auto">
            <a:xfrm>
              <a:off x="10471150" y="3214688"/>
              <a:ext cx="107950" cy="100013"/>
            </a:xfrm>
            <a:custGeom>
              <a:avLst/>
              <a:gdLst>
                <a:gd name="T0" fmla="*/ 16 w 36"/>
                <a:gd name="T1" fmla="*/ 21 h 34"/>
                <a:gd name="T2" fmla="*/ 9 w 36"/>
                <a:gd name="T3" fmla="*/ 32 h 34"/>
                <a:gd name="T4" fmla="*/ 18 w 36"/>
                <a:gd name="T5" fmla="*/ 34 h 34"/>
                <a:gd name="T6" fmla="*/ 23 w 36"/>
                <a:gd name="T7" fmla="*/ 34 h 34"/>
                <a:gd name="T8" fmla="*/ 16 w 36"/>
                <a:gd name="T9" fmla="*/ 21 h 34"/>
                <a:gd name="T10" fmla="*/ 1 w 36"/>
                <a:gd name="T11" fmla="*/ 13 h 34"/>
                <a:gd name="T12" fmla="*/ 4 w 36"/>
                <a:gd name="T13" fmla="*/ 27 h 34"/>
                <a:gd name="T14" fmla="*/ 8 w 36"/>
                <a:gd name="T15" fmla="*/ 31 h 34"/>
                <a:gd name="T16" fmla="*/ 16 w 36"/>
                <a:gd name="T17" fmla="*/ 21 h 34"/>
                <a:gd name="T18" fmla="*/ 1 w 36"/>
                <a:gd name="T19" fmla="*/ 13 h 34"/>
                <a:gd name="T20" fmla="*/ 35 w 36"/>
                <a:gd name="T21" fmla="*/ 13 h 34"/>
                <a:gd name="T22" fmla="*/ 28 w 36"/>
                <a:gd name="T23" fmla="*/ 13 h 34"/>
                <a:gd name="T24" fmla="*/ 17 w 36"/>
                <a:gd name="T25" fmla="*/ 21 h 34"/>
                <a:gd name="T26" fmla="*/ 23 w 36"/>
                <a:gd name="T27" fmla="*/ 34 h 34"/>
                <a:gd name="T28" fmla="*/ 28 w 36"/>
                <a:gd name="T29" fmla="*/ 31 h 34"/>
                <a:gd name="T30" fmla="*/ 34 w 36"/>
                <a:gd name="T31" fmla="*/ 22 h 34"/>
                <a:gd name="T32" fmla="*/ 27 w 36"/>
                <a:gd name="T33" fmla="*/ 17 h 34"/>
                <a:gd name="T34" fmla="*/ 27 w 36"/>
                <a:gd name="T35" fmla="*/ 16 h 34"/>
                <a:gd name="T36" fmla="*/ 35 w 36"/>
                <a:gd name="T37" fmla="*/ 22 h 34"/>
                <a:gd name="T38" fmla="*/ 35 w 36"/>
                <a:gd name="T39" fmla="*/ 13 h 34"/>
                <a:gd name="T40" fmla="*/ 33 w 36"/>
                <a:gd name="T41" fmla="*/ 9 h 34"/>
                <a:gd name="T42" fmla="*/ 28 w 36"/>
                <a:gd name="T43" fmla="*/ 12 h 34"/>
                <a:gd name="T44" fmla="*/ 35 w 36"/>
                <a:gd name="T45" fmla="*/ 12 h 34"/>
                <a:gd name="T46" fmla="*/ 33 w 36"/>
                <a:gd name="T47" fmla="*/ 9 h 34"/>
                <a:gd name="T48" fmla="*/ 13 w 36"/>
                <a:gd name="T49" fmla="*/ 1 h 34"/>
                <a:gd name="T50" fmla="*/ 8 w 36"/>
                <a:gd name="T51" fmla="*/ 3 h 34"/>
                <a:gd name="T52" fmla="*/ 2 w 36"/>
                <a:gd name="T53" fmla="*/ 12 h 34"/>
                <a:gd name="T54" fmla="*/ 16 w 36"/>
                <a:gd name="T55" fmla="*/ 20 h 34"/>
                <a:gd name="T56" fmla="*/ 27 w 36"/>
                <a:gd name="T57" fmla="*/ 13 h 34"/>
                <a:gd name="T58" fmla="*/ 14 w 36"/>
                <a:gd name="T59" fmla="*/ 13 h 34"/>
                <a:gd name="T60" fmla="*/ 13 w 36"/>
                <a:gd name="T61" fmla="*/ 1 h 34"/>
                <a:gd name="T62" fmla="*/ 18 w 36"/>
                <a:gd name="T63" fmla="*/ 0 h 34"/>
                <a:gd name="T64" fmla="*/ 14 w 36"/>
                <a:gd name="T65" fmla="*/ 0 h 34"/>
                <a:gd name="T66" fmla="*/ 15 w 36"/>
                <a:gd name="T67" fmla="*/ 12 h 34"/>
                <a:gd name="T68" fmla="*/ 27 w 36"/>
                <a:gd name="T69" fmla="*/ 12 h 34"/>
                <a:gd name="T70" fmla="*/ 33 w 36"/>
                <a:gd name="T71" fmla="*/ 8 h 34"/>
                <a:gd name="T72" fmla="*/ 32 w 36"/>
                <a:gd name="T73" fmla="*/ 7 h 34"/>
                <a:gd name="T74" fmla="*/ 18 w 36"/>
                <a:gd name="T7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4">
                  <a:moveTo>
                    <a:pt x="16" y="21"/>
                  </a:moveTo>
                  <a:cubicBezTo>
                    <a:pt x="9" y="32"/>
                    <a:pt x="9" y="32"/>
                    <a:pt x="9" y="32"/>
                  </a:cubicBezTo>
                  <a:cubicBezTo>
                    <a:pt x="12" y="33"/>
                    <a:pt x="15" y="34"/>
                    <a:pt x="18" y="34"/>
                  </a:cubicBezTo>
                  <a:cubicBezTo>
                    <a:pt x="20" y="34"/>
                    <a:pt x="21" y="34"/>
                    <a:pt x="23" y="34"/>
                  </a:cubicBezTo>
                  <a:cubicBezTo>
                    <a:pt x="16" y="21"/>
                    <a:pt x="16" y="21"/>
                    <a:pt x="16" y="21"/>
                  </a:cubicBezTo>
                  <a:moveTo>
                    <a:pt x="1" y="13"/>
                  </a:moveTo>
                  <a:cubicBezTo>
                    <a:pt x="0" y="18"/>
                    <a:pt x="1" y="23"/>
                    <a:pt x="4" y="27"/>
                  </a:cubicBezTo>
                  <a:cubicBezTo>
                    <a:pt x="5" y="29"/>
                    <a:pt x="7" y="30"/>
                    <a:pt x="8" y="31"/>
                  </a:cubicBezTo>
                  <a:cubicBezTo>
                    <a:pt x="16" y="21"/>
                    <a:pt x="16" y="21"/>
                    <a:pt x="16" y="21"/>
                  </a:cubicBezTo>
                  <a:cubicBezTo>
                    <a:pt x="1" y="13"/>
                    <a:pt x="1" y="13"/>
                    <a:pt x="1" y="13"/>
                  </a:cubicBezTo>
                  <a:moveTo>
                    <a:pt x="35" y="13"/>
                  </a:moveTo>
                  <a:cubicBezTo>
                    <a:pt x="28" y="13"/>
                    <a:pt x="28" y="13"/>
                    <a:pt x="28" y="13"/>
                  </a:cubicBezTo>
                  <a:cubicBezTo>
                    <a:pt x="17" y="21"/>
                    <a:pt x="17" y="21"/>
                    <a:pt x="17" y="21"/>
                  </a:cubicBezTo>
                  <a:cubicBezTo>
                    <a:pt x="23" y="34"/>
                    <a:pt x="23" y="34"/>
                    <a:pt x="23" y="34"/>
                  </a:cubicBezTo>
                  <a:cubicBezTo>
                    <a:pt x="25" y="33"/>
                    <a:pt x="27" y="32"/>
                    <a:pt x="28" y="31"/>
                  </a:cubicBezTo>
                  <a:cubicBezTo>
                    <a:pt x="31" y="29"/>
                    <a:pt x="33" y="26"/>
                    <a:pt x="34" y="22"/>
                  </a:cubicBezTo>
                  <a:cubicBezTo>
                    <a:pt x="27" y="17"/>
                    <a:pt x="27" y="17"/>
                    <a:pt x="27" y="17"/>
                  </a:cubicBezTo>
                  <a:cubicBezTo>
                    <a:pt x="27" y="16"/>
                    <a:pt x="27" y="16"/>
                    <a:pt x="27" y="16"/>
                  </a:cubicBezTo>
                  <a:cubicBezTo>
                    <a:pt x="35" y="22"/>
                    <a:pt x="35" y="22"/>
                    <a:pt x="35" y="22"/>
                  </a:cubicBezTo>
                  <a:cubicBezTo>
                    <a:pt x="36" y="19"/>
                    <a:pt x="36" y="16"/>
                    <a:pt x="35" y="13"/>
                  </a:cubicBezTo>
                  <a:moveTo>
                    <a:pt x="33" y="9"/>
                  </a:moveTo>
                  <a:cubicBezTo>
                    <a:pt x="28" y="12"/>
                    <a:pt x="28" y="12"/>
                    <a:pt x="28" y="12"/>
                  </a:cubicBezTo>
                  <a:cubicBezTo>
                    <a:pt x="35" y="12"/>
                    <a:pt x="35" y="12"/>
                    <a:pt x="35" y="12"/>
                  </a:cubicBezTo>
                  <a:cubicBezTo>
                    <a:pt x="34" y="11"/>
                    <a:pt x="34" y="10"/>
                    <a:pt x="33" y="9"/>
                  </a:cubicBezTo>
                  <a:moveTo>
                    <a:pt x="13" y="1"/>
                  </a:moveTo>
                  <a:cubicBezTo>
                    <a:pt x="11" y="1"/>
                    <a:pt x="10" y="2"/>
                    <a:pt x="8" y="3"/>
                  </a:cubicBezTo>
                  <a:cubicBezTo>
                    <a:pt x="5" y="6"/>
                    <a:pt x="3" y="9"/>
                    <a:pt x="2" y="12"/>
                  </a:cubicBezTo>
                  <a:cubicBezTo>
                    <a:pt x="16" y="20"/>
                    <a:pt x="16" y="20"/>
                    <a:pt x="16" y="20"/>
                  </a:cubicBezTo>
                  <a:cubicBezTo>
                    <a:pt x="27" y="13"/>
                    <a:pt x="27" y="13"/>
                    <a:pt x="27" y="13"/>
                  </a:cubicBezTo>
                  <a:cubicBezTo>
                    <a:pt x="14" y="13"/>
                    <a:pt x="14" y="13"/>
                    <a:pt x="14" y="13"/>
                  </a:cubicBezTo>
                  <a:cubicBezTo>
                    <a:pt x="13" y="1"/>
                    <a:pt x="13" y="1"/>
                    <a:pt x="13" y="1"/>
                  </a:cubicBezTo>
                  <a:moveTo>
                    <a:pt x="18" y="0"/>
                  </a:moveTo>
                  <a:cubicBezTo>
                    <a:pt x="17" y="0"/>
                    <a:pt x="15" y="0"/>
                    <a:pt x="14" y="0"/>
                  </a:cubicBezTo>
                  <a:cubicBezTo>
                    <a:pt x="15" y="12"/>
                    <a:pt x="15" y="12"/>
                    <a:pt x="15" y="12"/>
                  </a:cubicBezTo>
                  <a:cubicBezTo>
                    <a:pt x="27" y="12"/>
                    <a:pt x="27" y="12"/>
                    <a:pt x="27" y="12"/>
                  </a:cubicBezTo>
                  <a:cubicBezTo>
                    <a:pt x="33" y="8"/>
                    <a:pt x="33" y="8"/>
                    <a:pt x="33" y="8"/>
                  </a:cubicBezTo>
                  <a:cubicBezTo>
                    <a:pt x="33" y="8"/>
                    <a:pt x="32" y="7"/>
                    <a:pt x="32" y="7"/>
                  </a:cubicBezTo>
                  <a:cubicBezTo>
                    <a:pt x="29"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35"/>
            <p:cNvSpPr>
              <a:spLocks noEditPoints="1"/>
            </p:cNvSpPr>
            <p:nvPr userDrawn="1"/>
          </p:nvSpPr>
          <p:spPr bwMode="auto">
            <a:xfrm>
              <a:off x="9159875" y="5030788"/>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37"/>
            <p:cNvSpPr>
              <a:spLocks noEditPoints="1"/>
            </p:cNvSpPr>
            <p:nvPr userDrawn="1"/>
          </p:nvSpPr>
          <p:spPr bwMode="auto">
            <a:xfrm>
              <a:off x="9007475" y="2489200"/>
              <a:ext cx="111125" cy="104775"/>
            </a:xfrm>
            <a:custGeom>
              <a:avLst/>
              <a:gdLst>
                <a:gd name="T0" fmla="*/ 21 w 37"/>
                <a:gd name="T1" fmla="*/ 12 h 35"/>
                <a:gd name="T2" fmla="*/ 12 w 37"/>
                <a:gd name="T3" fmla="*/ 18 h 35"/>
                <a:gd name="T4" fmla="*/ 20 w 37"/>
                <a:gd name="T5" fmla="*/ 16 h 35"/>
                <a:gd name="T6" fmla="*/ 21 w 37"/>
                <a:gd name="T7" fmla="*/ 12 h 35"/>
                <a:gd name="T8" fmla="*/ 31 w 37"/>
                <a:gd name="T9" fmla="*/ 6 h 35"/>
                <a:gd name="T10" fmla="*/ 21 w 37"/>
                <a:gd name="T11" fmla="*/ 12 h 35"/>
                <a:gd name="T12" fmla="*/ 21 w 37"/>
                <a:gd name="T13" fmla="*/ 17 h 35"/>
                <a:gd name="T14" fmla="*/ 11 w 37"/>
                <a:gd name="T15" fmla="*/ 19 h 35"/>
                <a:gd name="T16" fmla="*/ 11 w 37"/>
                <a:gd name="T17" fmla="*/ 19 h 35"/>
                <a:gd name="T18" fmla="*/ 11 w 37"/>
                <a:gd name="T19" fmla="*/ 19 h 35"/>
                <a:gd name="T20" fmla="*/ 11 w 37"/>
                <a:gd name="T21" fmla="*/ 19 h 35"/>
                <a:gd name="T22" fmla="*/ 11 w 37"/>
                <a:gd name="T23" fmla="*/ 19 h 35"/>
                <a:gd name="T24" fmla="*/ 1 w 37"/>
                <a:gd name="T25" fmla="*/ 20 h 35"/>
                <a:gd name="T26" fmla="*/ 4 w 37"/>
                <a:gd name="T27" fmla="*/ 28 h 35"/>
                <a:gd name="T28" fmla="*/ 18 w 37"/>
                <a:gd name="T29" fmla="*/ 35 h 35"/>
                <a:gd name="T30" fmla="*/ 28 w 37"/>
                <a:gd name="T31" fmla="*/ 31 h 35"/>
                <a:gd name="T32" fmla="*/ 31 w 37"/>
                <a:gd name="T33" fmla="*/ 7 h 35"/>
                <a:gd name="T34" fmla="*/ 31 w 37"/>
                <a:gd name="T35" fmla="*/ 6 h 35"/>
                <a:gd name="T36" fmla="*/ 23 w 37"/>
                <a:gd name="T37" fmla="*/ 1 h 35"/>
                <a:gd name="T38" fmla="*/ 22 w 37"/>
                <a:gd name="T39" fmla="*/ 11 h 35"/>
                <a:gd name="T40" fmla="*/ 30 w 37"/>
                <a:gd name="T41" fmla="*/ 6 h 35"/>
                <a:gd name="T42" fmla="*/ 23 w 37"/>
                <a:gd name="T43" fmla="*/ 1 h 35"/>
                <a:gd name="T44" fmla="*/ 18 w 37"/>
                <a:gd name="T45" fmla="*/ 0 h 35"/>
                <a:gd name="T46" fmla="*/ 7 w 37"/>
                <a:gd name="T47" fmla="*/ 4 h 35"/>
                <a:gd name="T48" fmla="*/ 1 w 37"/>
                <a:gd name="T49" fmla="*/ 20 h 35"/>
                <a:gd name="T50" fmla="*/ 10 w 37"/>
                <a:gd name="T51" fmla="*/ 18 h 35"/>
                <a:gd name="T52" fmla="*/ 21 w 37"/>
                <a:gd name="T53" fmla="*/ 11 h 35"/>
                <a:gd name="T54" fmla="*/ 22 w 37"/>
                <a:gd name="T55" fmla="*/ 1 h 35"/>
                <a:gd name="T56" fmla="*/ 18 w 37"/>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5">
                  <a:moveTo>
                    <a:pt x="21" y="12"/>
                  </a:moveTo>
                  <a:cubicBezTo>
                    <a:pt x="12" y="18"/>
                    <a:pt x="12" y="18"/>
                    <a:pt x="12" y="18"/>
                  </a:cubicBezTo>
                  <a:cubicBezTo>
                    <a:pt x="20" y="16"/>
                    <a:pt x="20" y="16"/>
                    <a:pt x="20" y="16"/>
                  </a:cubicBezTo>
                  <a:cubicBezTo>
                    <a:pt x="21" y="12"/>
                    <a:pt x="21" y="12"/>
                    <a:pt x="21" y="12"/>
                  </a:cubicBezTo>
                  <a:moveTo>
                    <a:pt x="31" y="6"/>
                  </a:moveTo>
                  <a:cubicBezTo>
                    <a:pt x="21" y="12"/>
                    <a:pt x="21" y="12"/>
                    <a:pt x="21" y="12"/>
                  </a:cubicBezTo>
                  <a:cubicBezTo>
                    <a:pt x="21" y="17"/>
                    <a:pt x="21" y="17"/>
                    <a:pt x="21" y="17"/>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 y="20"/>
                    <a:pt x="1" y="20"/>
                    <a:pt x="1" y="20"/>
                  </a:cubicBezTo>
                  <a:cubicBezTo>
                    <a:pt x="1" y="23"/>
                    <a:pt x="2" y="25"/>
                    <a:pt x="4" y="28"/>
                  </a:cubicBezTo>
                  <a:cubicBezTo>
                    <a:pt x="7" y="32"/>
                    <a:pt x="12" y="35"/>
                    <a:pt x="18" y="35"/>
                  </a:cubicBezTo>
                  <a:cubicBezTo>
                    <a:pt x="21" y="35"/>
                    <a:pt x="25" y="33"/>
                    <a:pt x="28" y="31"/>
                  </a:cubicBezTo>
                  <a:cubicBezTo>
                    <a:pt x="36" y="25"/>
                    <a:pt x="37" y="15"/>
                    <a:pt x="31" y="7"/>
                  </a:cubicBezTo>
                  <a:cubicBezTo>
                    <a:pt x="31" y="7"/>
                    <a:pt x="31" y="6"/>
                    <a:pt x="31" y="6"/>
                  </a:cubicBezTo>
                  <a:moveTo>
                    <a:pt x="23" y="1"/>
                  </a:moveTo>
                  <a:cubicBezTo>
                    <a:pt x="22" y="11"/>
                    <a:pt x="22" y="11"/>
                    <a:pt x="22" y="11"/>
                  </a:cubicBezTo>
                  <a:cubicBezTo>
                    <a:pt x="30" y="6"/>
                    <a:pt x="30" y="6"/>
                    <a:pt x="30" y="6"/>
                  </a:cubicBezTo>
                  <a:cubicBezTo>
                    <a:pt x="28" y="3"/>
                    <a:pt x="25" y="2"/>
                    <a:pt x="23" y="1"/>
                  </a:cubicBezTo>
                  <a:moveTo>
                    <a:pt x="18" y="0"/>
                  </a:moveTo>
                  <a:cubicBezTo>
                    <a:pt x="14" y="0"/>
                    <a:pt x="10" y="1"/>
                    <a:pt x="7" y="4"/>
                  </a:cubicBezTo>
                  <a:cubicBezTo>
                    <a:pt x="2" y="7"/>
                    <a:pt x="0" y="14"/>
                    <a:pt x="1" y="20"/>
                  </a:cubicBezTo>
                  <a:cubicBezTo>
                    <a:pt x="10" y="18"/>
                    <a:pt x="10" y="18"/>
                    <a:pt x="10" y="18"/>
                  </a:cubicBezTo>
                  <a:cubicBezTo>
                    <a:pt x="21" y="11"/>
                    <a:pt x="21" y="11"/>
                    <a:pt x="21" y="11"/>
                  </a:cubicBezTo>
                  <a:cubicBezTo>
                    <a:pt x="22" y="1"/>
                    <a:pt x="22" y="1"/>
                    <a:pt x="22" y="1"/>
                  </a:cubicBezTo>
                  <a:cubicBezTo>
                    <a:pt x="21"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38"/>
            <p:cNvSpPr>
              <a:spLocks noEditPoints="1"/>
            </p:cNvSpPr>
            <p:nvPr userDrawn="1"/>
          </p:nvSpPr>
          <p:spPr bwMode="auto">
            <a:xfrm>
              <a:off x="9793288" y="4141788"/>
              <a:ext cx="111125" cy="101600"/>
            </a:xfrm>
            <a:custGeom>
              <a:avLst/>
              <a:gdLst>
                <a:gd name="T0" fmla="*/ 17 w 37"/>
                <a:gd name="T1" fmla="*/ 19 h 34"/>
                <a:gd name="T2" fmla="*/ 2 w 37"/>
                <a:gd name="T3" fmla="*/ 22 h 34"/>
                <a:gd name="T4" fmla="*/ 5 w 37"/>
                <a:gd name="T5" fmla="*/ 27 h 34"/>
                <a:gd name="T6" fmla="*/ 19 w 37"/>
                <a:gd name="T7" fmla="*/ 34 h 34"/>
                <a:gd name="T8" fmla="*/ 23 w 37"/>
                <a:gd name="T9" fmla="*/ 33 h 34"/>
                <a:gd name="T10" fmla="*/ 18 w 37"/>
                <a:gd name="T11" fmla="*/ 20 h 34"/>
                <a:gd name="T12" fmla="*/ 16 w 37"/>
                <a:gd name="T13" fmla="*/ 29 h 34"/>
                <a:gd name="T14" fmla="*/ 15 w 37"/>
                <a:gd name="T15" fmla="*/ 28 h 34"/>
                <a:gd name="T16" fmla="*/ 17 w 37"/>
                <a:gd name="T17" fmla="*/ 19 h 34"/>
                <a:gd name="T18" fmla="*/ 21 w 37"/>
                <a:gd name="T19" fmla="*/ 18 h 34"/>
                <a:gd name="T20" fmla="*/ 18 w 37"/>
                <a:gd name="T21" fmla="*/ 19 h 34"/>
                <a:gd name="T22" fmla="*/ 24 w 37"/>
                <a:gd name="T23" fmla="*/ 33 h 34"/>
                <a:gd name="T24" fmla="*/ 29 w 37"/>
                <a:gd name="T25" fmla="*/ 31 h 34"/>
                <a:gd name="T26" fmla="*/ 33 w 37"/>
                <a:gd name="T27" fmla="*/ 27 h 34"/>
                <a:gd name="T28" fmla="*/ 22 w 37"/>
                <a:gd name="T29" fmla="*/ 25 h 34"/>
                <a:gd name="T30" fmla="*/ 21 w 37"/>
                <a:gd name="T31" fmla="*/ 18 h 34"/>
                <a:gd name="T32" fmla="*/ 22 w 37"/>
                <a:gd name="T33" fmla="*/ 14 h 34"/>
                <a:gd name="T34" fmla="*/ 22 w 37"/>
                <a:gd name="T35" fmla="*/ 17 h 34"/>
                <a:gd name="T36" fmla="*/ 23 w 37"/>
                <a:gd name="T37" fmla="*/ 16 h 34"/>
                <a:gd name="T38" fmla="*/ 22 w 37"/>
                <a:gd name="T39" fmla="*/ 14 h 34"/>
                <a:gd name="T40" fmla="*/ 35 w 37"/>
                <a:gd name="T41" fmla="*/ 11 h 34"/>
                <a:gd name="T42" fmla="*/ 24 w 37"/>
                <a:gd name="T43" fmla="*/ 16 h 34"/>
                <a:gd name="T44" fmla="*/ 24 w 37"/>
                <a:gd name="T45" fmla="*/ 17 h 34"/>
                <a:gd name="T46" fmla="*/ 23 w 37"/>
                <a:gd name="T47" fmla="*/ 17 h 34"/>
                <a:gd name="T48" fmla="*/ 22 w 37"/>
                <a:gd name="T49" fmla="*/ 17 h 34"/>
                <a:gd name="T50" fmla="*/ 23 w 37"/>
                <a:gd name="T51" fmla="*/ 25 h 34"/>
                <a:gd name="T52" fmla="*/ 33 w 37"/>
                <a:gd name="T53" fmla="*/ 26 h 34"/>
                <a:gd name="T54" fmla="*/ 35 w 37"/>
                <a:gd name="T55" fmla="*/ 11 h 34"/>
                <a:gd name="T56" fmla="*/ 32 w 37"/>
                <a:gd name="T57" fmla="*/ 6 h 34"/>
                <a:gd name="T58" fmla="*/ 25 w 37"/>
                <a:gd name="T59" fmla="*/ 15 h 34"/>
                <a:gd name="T60" fmla="*/ 34 w 37"/>
                <a:gd name="T61" fmla="*/ 10 h 34"/>
                <a:gd name="T62" fmla="*/ 32 w 37"/>
                <a:gd name="T63" fmla="*/ 7 h 34"/>
                <a:gd name="T64" fmla="*/ 32 w 37"/>
                <a:gd name="T65" fmla="*/ 6 h 34"/>
                <a:gd name="T66" fmla="*/ 12 w 37"/>
                <a:gd name="T67" fmla="*/ 1 h 34"/>
                <a:gd name="T68" fmla="*/ 8 w 37"/>
                <a:gd name="T69" fmla="*/ 3 h 34"/>
                <a:gd name="T70" fmla="*/ 2 w 37"/>
                <a:gd name="T71" fmla="*/ 21 h 34"/>
                <a:gd name="T72" fmla="*/ 18 w 37"/>
                <a:gd name="T73" fmla="*/ 19 h 34"/>
                <a:gd name="T74" fmla="*/ 18 w 37"/>
                <a:gd name="T75" fmla="*/ 18 h 34"/>
                <a:gd name="T76" fmla="*/ 18 w 37"/>
                <a:gd name="T77" fmla="*/ 19 h 34"/>
                <a:gd name="T78" fmla="*/ 21 w 37"/>
                <a:gd name="T79" fmla="*/ 17 h 34"/>
                <a:gd name="T80" fmla="*/ 21 w 37"/>
                <a:gd name="T81" fmla="*/ 13 h 34"/>
                <a:gd name="T82" fmla="*/ 12 w 37"/>
                <a:gd name="T83" fmla="*/ 1 h 34"/>
                <a:gd name="T84" fmla="*/ 20 w 37"/>
                <a:gd name="T85" fmla="*/ 0 h 34"/>
                <a:gd name="T86" fmla="*/ 21 w 37"/>
                <a:gd name="T87" fmla="*/ 13 h 34"/>
                <a:gd name="T88" fmla="*/ 23 w 37"/>
                <a:gd name="T89" fmla="*/ 16 h 34"/>
                <a:gd name="T90" fmla="*/ 24 w 37"/>
                <a:gd name="T91" fmla="*/ 16 h 34"/>
                <a:gd name="T92" fmla="*/ 31 w 37"/>
                <a:gd name="T93" fmla="*/ 5 h 34"/>
                <a:gd name="T94" fmla="*/ 20 w 37"/>
                <a:gd name="T95" fmla="*/ 0 h 34"/>
                <a:gd name="T96" fmla="*/ 19 w 37"/>
                <a:gd name="T97" fmla="*/ 0 h 34"/>
                <a:gd name="T98" fmla="*/ 13 w 37"/>
                <a:gd name="T99" fmla="*/ 1 h 34"/>
                <a:gd name="T100" fmla="*/ 21 w 37"/>
                <a:gd name="T101" fmla="*/ 12 h 34"/>
                <a:gd name="T102" fmla="*/ 19 w 37"/>
                <a:gd name="T103" fmla="*/ 0 h 34"/>
                <a:gd name="T104" fmla="*/ 19 w 37"/>
                <a:gd name="T10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 h="34">
                  <a:moveTo>
                    <a:pt x="17" y="19"/>
                  </a:moveTo>
                  <a:cubicBezTo>
                    <a:pt x="2" y="22"/>
                    <a:pt x="2" y="22"/>
                    <a:pt x="2" y="22"/>
                  </a:cubicBezTo>
                  <a:cubicBezTo>
                    <a:pt x="3" y="24"/>
                    <a:pt x="3" y="25"/>
                    <a:pt x="5" y="27"/>
                  </a:cubicBezTo>
                  <a:cubicBezTo>
                    <a:pt x="8" y="32"/>
                    <a:pt x="13" y="34"/>
                    <a:pt x="19" y="34"/>
                  </a:cubicBezTo>
                  <a:cubicBezTo>
                    <a:pt x="20" y="34"/>
                    <a:pt x="22" y="34"/>
                    <a:pt x="23" y="33"/>
                  </a:cubicBezTo>
                  <a:cubicBezTo>
                    <a:pt x="18" y="20"/>
                    <a:pt x="18" y="20"/>
                    <a:pt x="18" y="20"/>
                  </a:cubicBezTo>
                  <a:cubicBezTo>
                    <a:pt x="16" y="29"/>
                    <a:pt x="16" y="29"/>
                    <a:pt x="16" y="29"/>
                  </a:cubicBezTo>
                  <a:cubicBezTo>
                    <a:pt x="15" y="28"/>
                    <a:pt x="15" y="28"/>
                    <a:pt x="15" y="28"/>
                  </a:cubicBezTo>
                  <a:cubicBezTo>
                    <a:pt x="17" y="19"/>
                    <a:pt x="17" y="19"/>
                    <a:pt x="17" y="19"/>
                  </a:cubicBezTo>
                  <a:moveTo>
                    <a:pt x="21" y="18"/>
                  </a:moveTo>
                  <a:cubicBezTo>
                    <a:pt x="18" y="19"/>
                    <a:pt x="18" y="19"/>
                    <a:pt x="18" y="19"/>
                  </a:cubicBezTo>
                  <a:cubicBezTo>
                    <a:pt x="24" y="33"/>
                    <a:pt x="24" y="33"/>
                    <a:pt x="24" y="33"/>
                  </a:cubicBezTo>
                  <a:cubicBezTo>
                    <a:pt x="26" y="33"/>
                    <a:pt x="27" y="32"/>
                    <a:pt x="29" y="31"/>
                  </a:cubicBezTo>
                  <a:cubicBezTo>
                    <a:pt x="30" y="30"/>
                    <a:pt x="32" y="28"/>
                    <a:pt x="33" y="27"/>
                  </a:cubicBezTo>
                  <a:cubicBezTo>
                    <a:pt x="22" y="25"/>
                    <a:pt x="22" y="25"/>
                    <a:pt x="22" y="25"/>
                  </a:cubicBezTo>
                  <a:cubicBezTo>
                    <a:pt x="21" y="18"/>
                    <a:pt x="21" y="18"/>
                    <a:pt x="21" y="18"/>
                  </a:cubicBezTo>
                  <a:moveTo>
                    <a:pt x="22" y="14"/>
                  </a:moveTo>
                  <a:cubicBezTo>
                    <a:pt x="22" y="17"/>
                    <a:pt x="22" y="17"/>
                    <a:pt x="22" y="17"/>
                  </a:cubicBezTo>
                  <a:cubicBezTo>
                    <a:pt x="23" y="16"/>
                    <a:pt x="23" y="16"/>
                    <a:pt x="23" y="16"/>
                  </a:cubicBezTo>
                  <a:cubicBezTo>
                    <a:pt x="22" y="14"/>
                    <a:pt x="22" y="14"/>
                    <a:pt x="22" y="14"/>
                  </a:cubicBezTo>
                  <a:moveTo>
                    <a:pt x="35" y="11"/>
                  </a:moveTo>
                  <a:cubicBezTo>
                    <a:pt x="24" y="16"/>
                    <a:pt x="24" y="16"/>
                    <a:pt x="24" y="16"/>
                  </a:cubicBezTo>
                  <a:cubicBezTo>
                    <a:pt x="24" y="17"/>
                    <a:pt x="24" y="17"/>
                    <a:pt x="24" y="17"/>
                  </a:cubicBezTo>
                  <a:cubicBezTo>
                    <a:pt x="23" y="17"/>
                    <a:pt x="23" y="17"/>
                    <a:pt x="23" y="17"/>
                  </a:cubicBezTo>
                  <a:cubicBezTo>
                    <a:pt x="22" y="17"/>
                    <a:pt x="22" y="17"/>
                    <a:pt x="22" y="17"/>
                  </a:cubicBezTo>
                  <a:cubicBezTo>
                    <a:pt x="23" y="25"/>
                    <a:pt x="23" y="25"/>
                    <a:pt x="23" y="25"/>
                  </a:cubicBezTo>
                  <a:cubicBezTo>
                    <a:pt x="33" y="26"/>
                    <a:pt x="33" y="26"/>
                    <a:pt x="33" y="26"/>
                  </a:cubicBezTo>
                  <a:cubicBezTo>
                    <a:pt x="36" y="21"/>
                    <a:pt x="37" y="16"/>
                    <a:pt x="35" y="11"/>
                  </a:cubicBezTo>
                  <a:moveTo>
                    <a:pt x="32" y="6"/>
                  </a:moveTo>
                  <a:cubicBezTo>
                    <a:pt x="25" y="15"/>
                    <a:pt x="25" y="15"/>
                    <a:pt x="25" y="15"/>
                  </a:cubicBezTo>
                  <a:cubicBezTo>
                    <a:pt x="34" y="10"/>
                    <a:pt x="34" y="10"/>
                    <a:pt x="34" y="10"/>
                  </a:cubicBezTo>
                  <a:cubicBezTo>
                    <a:pt x="34" y="9"/>
                    <a:pt x="33" y="8"/>
                    <a:pt x="32" y="7"/>
                  </a:cubicBezTo>
                  <a:cubicBezTo>
                    <a:pt x="32" y="6"/>
                    <a:pt x="32" y="6"/>
                    <a:pt x="32" y="6"/>
                  </a:cubicBezTo>
                  <a:moveTo>
                    <a:pt x="12" y="1"/>
                  </a:moveTo>
                  <a:cubicBezTo>
                    <a:pt x="11" y="1"/>
                    <a:pt x="10" y="2"/>
                    <a:pt x="8" y="3"/>
                  </a:cubicBezTo>
                  <a:cubicBezTo>
                    <a:pt x="3" y="7"/>
                    <a:pt x="0" y="15"/>
                    <a:pt x="2" y="21"/>
                  </a:cubicBezTo>
                  <a:cubicBezTo>
                    <a:pt x="18" y="19"/>
                    <a:pt x="18" y="19"/>
                    <a:pt x="18" y="19"/>
                  </a:cubicBezTo>
                  <a:cubicBezTo>
                    <a:pt x="18" y="18"/>
                    <a:pt x="18" y="18"/>
                    <a:pt x="18" y="18"/>
                  </a:cubicBezTo>
                  <a:cubicBezTo>
                    <a:pt x="18" y="19"/>
                    <a:pt x="18" y="19"/>
                    <a:pt x="18" y="19"/>
                  </a:cubicBezTo>
                  <a:cubicBezTo>
                    <a:pt x="21" y="17"/>
                    <a:pt x="21" y="17"/>
                    <a:pt x="21" y="17"/>
                  </a:cubicBezTo>
                  <a:cubicBezTo>
                    <a:pt x="21" y="13"/>
                    <a:pt x="21" y="13"/>
                    <a:pt x="21" y="13"/>
                  </a:cubicBezTo>
                  <a:cubicBezTo>
                    <a:pt x="12" y="1"/>
                    <a:pt x="12" y="1"/>
                    <a:pt x="12" y="1"/>
                  </a:cubicBezTo>
                  <a:moveTo>
                    <a:pt x="20" y="0"/>
                  </a:moveTo>
                  <a:cubicBezTo>
                    <a:pt x="21" y="13"/>
                    <a:pt x="21" y="13"/>
                    <a:pt x="21" y="13"/>
                  </a:cubicBezTo>
                  <a:cubicBezTo>
                    <a:pt x="23" y="16"/>
                    <a:pt x="23" y="16"/>
                    <a:pt x="23" y="16"/>
                  </a:cubicBezTo>
                  <a:cubicBezTo>
                    <a:pt x="24" y="16"/>
                    <a:pt x="24" y="16"/>
                    <a:pt x="24" y="16"/>
                  </a:cubicBezTo>
                  <a:cubicBezTo>
                    <a:pt x="31" y="5"/>
                    <a:pt x="31" y="5"/>
                    <a:pt x="31" y="5"/>
                  </a:cubicBezTo>
                  <a:cubicBezTo>
                    <a:pt x="28" y="2"/>
                    <a:pt x="24" y="0"/>
                    <a:pt x="20" y="0"/>
                  </a:cubicBezTo>
                  <a:moveTo>
                    <a:pt x="19" y="0"/>
                  </a:moveTo>
                  <a:cubicBezTo>
                    <a:pt x="17" y="0"/>
                    <a:pt x="15" y="0"/>
                    <a:pt x="13" y="1"/>
                  </a:cubicBezTo>
                  <a:cubicBezTo>
                    <a:pt x="21" y="12"/>
                    <a:pt x="21" y="12"/>
                    <a:pt x="21" y="12"/>
                  </a:cubicBezTo>
                  <a:cubicBezTo>
                    <a:pt x="19" y="0"/>
                    <a:pt x="19" y="0"/>
                    <a:pt x="19" y="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39"/>
            <p:cNvSpPr>
              <a:spLocks noEditPoints="1"/>
            </p:cNvSpPr>
            <p:nvPr userDrawn="1"/>
          </p:nvSpPr>
          <p:spPr bwMode="auto">
            <a:xfrm>
              <a:off x="8831263" y="3932238"/>
              <a:ext cx="117475" cy="101600"/>
            </a:xfrm>
            <a:custGeom>
              <a:avLst/>
              <a:gdLst>
                <a:gd name="T0" fmla="*/ 16 w 39"/>
                <a:gd name="T1" fmla="*/ 28 h 34"/>
                <a:gd name="T2" fmla="*/ 10 w 39"/>
                <a:gd name="T3" fmla="*/ 31 h 34"/>
                <a:gd name="T4" fmla="*/ 15 w 39"/>
                <a:gd name="T5" fmla="*/ 34 h 34"/>
                <a:gd name="T6" fmla="*/ 16 w 39"/>
                <a:gd name="T7" fmla="*/ 28 h 34"/>
                <a:gd name="T8" fmla="*/ 20 w 39"/>
                <a:gd name="T9" fmla="*/ 26 h 34"/>
                <a:gd name="T10" fmla="*/ 17 w 39"/>
                <a:gd name="T11" fmla="*/ 28 h 34"/>
                <a:gd name="T12" fmla="*/ 16 w 39"/>
                <a:gd name="T13" fmla="*/ 34 h 34"/>
                <a:gd name="T14" fmla="*/ 19 w 39"/>
                <a:gd name="T15" fmla="*/ 34 h 34"/>
                <a:gd name="T16" fmla="*/ 22 w 39"/>
                <a:gd name="T17" fmla="*/ 34 h 34"/>
                <a:gd name="T18" fmla="*/ 20 w 39"/>
                <a:gd name="T19" fmla="*/ 26 h 34"/>
                <a:gd name="T20" fmla="*/ 11 w 39"/>
                <a:gd name="T21" fmla="*/ 2 h 34"/>
                <a:gd name="T22" fmla="*/ 9 w 39"/>
                <a:gd name="T23" fmla="*/ 3 h 34"/>
                <a:gd name="T24" fmla="*/ 8 w 39"/>
                <a:gd name="T25" fmla="*/ 4 h 34"/>
                <a:gd name="T26" fmla="*/ 12 w 39"/>
                <a:gd name="T27" fmla="*/ 8 h 34"/>
                <a:gd name="T28" fmla="*/ 11 w 39"/>
                <a:gd name="T29" fmla="*/ 2 h 34"/>
                <a:gd name="T30" fmla="*/ 26 w 39"/>
                <a:gd name="T31" fmla="*/ 1 h 34"/>
                <a:gd name="T32" fmla="*/ 19 w 39"/>
                <a:gd name="T33" fmla="*/ 17 h 34"/>
                <a:gd name="T34" fmla="*/ 17 w 39"/>
                <a:gd name="T35" fmla="*/ 27 h 34"/>
                <a:gd name="T36" fmla="*/ 20 w 39"/>
                <a:gd name="T37" fmla="*/ 26 h 34"/>
                <a:gd name="T38" fmla="*/ 23 w 39"/>
                <a:gd name="T39" fmla="*/ 34 h 34"/>
                <a:gd name="T40" fmla="*/ 30 w 39"/>
                <a:gd name="T41" fmla="*/ 31 h 34"/>
                <a:gd name="T42" fmla="*/ 33 w 39"/>
                <a:gd name="T43" fmla="*/ 7 h 34"/>
                <a:gd name="T44" fmla="*/ 26 w 39"/>
                <a:gd name="T45" fmla="*/ 1 h 34"/>
                <a:gd name="T46" fmla="*/ 19 w 39"/>
                <a:gd name="T47" fmla="*/ 0 h 34"/>
                <a:gd name="T48" fmla="*/ 11 w 39"/>
                <a:gd name="T49" fmla="*/ 2 h 34"/>
                <a:gd name="T50" fmla="*/ 13 w 39"/>
                <a:gd name="T51" fmla="*/ 9 h 34"/>
                <a:gd name="T52" fmla="*/ 8 w 39"/>
                <a:gd name="T53" fmla="*/ 4 h 34"/>
                <a:gd name="T54" fmla="*/ 5 w 39"/>
                <a:gd name="T55" fmla="*/ 27 h 34"/>
                <a:gd name="T56" fmla="*/ 9 w 39"/>
                <a:gd name="T57" fmla="*/ 31 h 34"/>
                <a:gd name="T58" fmla="*/ 16 w 39"/>
                <a:gd name="T59" fmla="*/ 27 h 34"/>
                <a:gd name="T60" fmla="*/ 19 w 39"/>
                <a:gd name="T61" fmla="*/ 17 h 34"/>
                <a:gd name="T62" fmla="*/ 26 w 39"/>
                <a:gd name="T63" fmla="*/ 1 h 34"/>
                <a:gd name="T64" fmla="*/ 19 w 39"/>
                <a:gd name="T6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4">
                  <a:moveTo>
                    <a:pt x="16" y="28"/>
                  </a:moveTo>
                  <a:cubicBezTo>
                    <a:pt x="10" y="31"/>
                    <a:pt x="10" y="31"/>
                    <a:pt x="10" y="31"/>
                  </a:cubicBezTo>
                  <a:cubicBezTo>
                    <a:pt x="11" y="33"/>
                    <a:pt x="13" y="33"/>
                    <a:pt x="15" y="34"/>
                  </a:cubicBezTo>
                  <a:cubicBezTo>
                    <a:pt x="16" y="28"/>
                    <a:pt x="16" y="28"/>
                    <a:pt x="16" y="28"/>
                  </a:cubicBezTo>
                  <a:moveTo>
                    <a:pt x="20" y="26"/>
                  </a:moveTo>
                  <a:cubicBezTo>
                    <a:pt x="17" y="28"/>
                    <a:pt x="17" y="28"/>
                    <a:pt x="17" y="28"/>
                  </a:cubicBezTo>
                  <a:cubicBezTo>
                    <a:pt x="16" y="34"/>
                    <a:pt x="16" y="34"/>
                    <a:pt x="16" y="34"/>
                  </a:cubicBezTo>
                  <a:cubicBezTo>
                    <a:pt x="17" y="34"/>
                    <a:pt x="18" y="34"/>
                    <a:pt x="19" y="34"/>
                  </a:cubicBezTo>
                  <a:cubicBezTo>
                    <a:pt x="20" y="34"/>
                    <a:pt x="21" y="34"/>
                    <a:pt x="22" y="34"/>
                  </a:cubicBezTo>
                  <a:cubicBezTo>
                    <a:pt x="20" y="26"/>
                    <a:pt x="20" y="26"/>
                    <a:pt x="20" y="26"/>
                  </a:cubicBezTo>
                  <a:moveTo>
                    <a:pt x="11" y="2"/>
                  </a:moveTo>
                  <a:cubicBezTo>
                    <a:pt x="10" y="3"/>
                    <a:pt x="10" y="3"/>
                    <a:pt x="9" y="3"/>
                  </a:cubicBezTo>
                  <a:cubicBezTo>
                    <a:pt x="9" y="4"/>
                    <a:pt x="8" y="4"/>
                    <a:pt x="8" y="4"/>
                  </a:cubicBezTo>
                  <a:cubicBezTo>
                    <a:pt x="12" y="8"/>
                    <a:pt x="12" y="8"/>
                    <a:pt x="12" y="8"/>
                  </a:cubicBezTo>
                  <a:cubicBezTo>
                    <a:pt x="11" y="2"/>
                    <a:pt x="11" y="2"/>
                    <a:pt x="11" y="2"/>
                  </a:cubicBezTo>
                  <a:moveTo>
                    <a:pt x="26" y="1"/>
                  </a:moveTo>
                  <a:cubicBezTo>
                    <a:pt x="19" y="17"/>
                    <a:pt x="19" y="17"/>
                    <a:pt x="19" y="17"/>
                  </a:cubicBezTo>
                  <a:cubicBezTo>
                    <a:pt x="17" y="27"/>
                    <a:pt x="17" y="27"/>
                    <a:pt x="17" y="27"/>
                  </a:cubicBezTo>
                  <a:cubicBezTo>
                    <a:pt x="20" y="26"/>
                    <a:pt x="20" y="26"/>
                    <a:pt x="20" y="26"/>
                  </a:cubicBezTo>
                  <a:cubicBezTo>
                    <a:pt x="23" y="34"/>
                    <a:pt x="23" y="34"/>
                    <a:pt x="23" y="34"/>
                  </a:cubicBezTo>
                  <a:cubicBezTo>
                    <a:pt x="25" y="34"/>
                    <a:pt x="27" y="33"/>
                    <a:pt x="30" y="31"/>
                  </a:cubicBezTo>
                  <a:cubicBezTo>
                    <a:pt x="37" y="25"/>
                    <a:pt x="39" y="15"/>
                    <a:pt x="33" y="7"/>
                  </a:cubicBezTo>
                  <a:cubicBezTo>
                    <a:pt x="31" y="4"/>
                    <a:pt x="29" y="3"/>
                    <a:pt x="26" y="1"/>
                  </a:cubicBezTo>
                  <a:moveTo>
                    <a:pt x="19" y="0"/>
                  </a:moveTo>
                  <a:cubicBezTo>
                    <a:pt x="17" y="0"/>
                    <a:pt x="14" y="1"/>
                    <a:pt x="11" y="2"/>
                  </a:cubicBezTo>
                  <a:cubicBezTo>
                    <a:pt x="13" y="9"/>
                    <a:pt x="13" y="9"/>
                    <a:pt x="13" y="9"/>
                  </a:cubicBezTo>
                  <a:cubicBezTo>
                    <a:pt x="8" y="4"/>
                    <a:pt x="8" y="4"/>
                    <a:pt x="8" y="4"/>
                  </a:cubicBezTo>
                  <a:cubicBezTo>
                    <a:pt x="1" y="10"/>
                    <a:pt x="0" y="20"/>
                    <a:pt x="5" y="27"/>
                  </a:cubicBezTo>
                  <a:cubicBezTo>
                    <a:pt x="7" y="29"/>
                    <a:pt x="8" y="30"/>
                    <a:pt x="9" y="31"/>
                  </a:cubicBezTo>
                  <a:cubicBezTo>
                    <a:pt x="16" y="27"/>
                    <a:pt x="16" y="27"/>
                    <a:pt x="16" y="27"/>
                  </a:cubicBezTo>
                  <a:cubicBezTo>
                    <a:pt x="19" y="17"/>
                    <a:pt x="19" y="17"/>
                    <a:pt x="19" y="17"/>
                  </a:cubicBezTo>
                  <a:cubicBezTo>
                    <a:pt x="26" y="1"/>
                    <a:pt x="26" y="1"/>
                    <a:pt x="26" y="1"/>
                  </a:cubicBezTo>
                  <a:cubicBezTo>
                    <a:pt x="24" y="0"/>
                    <a:pt x="22"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40"/>
            <p:cNvSpPr>
              <a:spLocks/>
            </p:cNvSpPr>
            <p:nvPr userDrawn="1"/>
          </p:nvSpPr>
          <p:spPr bwMode="auto">
            <a:xfrm>
              <a:off x="7789863" y="1206500"/>
              <a:ext cx="111125"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41"/>
            <p:cNvSpPr>
              <a:spLocks noEditPoints="1"/>
            </p:cNvSpPr>
            <p:nvPr userDrawn="1"/>
          </p:nvSpPr>
          <p:spPr bwMode="auto">
            <a:xfrm>
              <a:off x="7007225" y="989013"/>
              <a:ext cx="117475" cy="101600"/>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42"/>
            <p:cNvSpPr>
              <a:spLocks noEditPoints="1"/>
            </p:cNvSpPr>
            <p:nvPr userDrawn="1"/>
          </p:nvSpPr>
          <p:spPr bwMode="auto">
            <a:xfrm>
              <a:off x="6634163" y="2133600"/>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43"/>
            <p:cNvSpPr>
              <a:spLocks noEditPoints="1"/>
            </p:cNvSpPr>
            <p:nvPr userDrawn="1"/>
          </p:nvSpPr>
          <p:spPr bwMode="auto">
            <a:xfrm>
              <a:off x="6173788" y="1290638"/>
              <a:ext cx="111125" cy="100013"/>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44"/>
            <p:cNvSpPr>
              <a:spLocks noEditPoints="1"/>
            </p:cNvSpPr>
            <p:nvPr userDrawn="1"/>
          </p:nvSpPr>
          <p:spPr bwMode="auto">
            <a:xfrm>
              <a:off x="7281863" y="1457325"/>
              <a:ext cx="111125" cy="104775"/>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45"/>
            <p:cNvSpPr>
              <a:spLocks noEditPoints="1"/>
            </p:cNvSpPr>
            <p:nvPr userDrawn="1"/>
          </p:nvSpPr>
          <p:spPr bwMode="auto">
            <a:xfrm>
              <a:off x="10094913" y="4941888"/>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50"/>
            <p:cNvSpPr>
              <a:spLocks noEditPoints="1"/>
            </p:cNvSpPr>
            <p:nvPr userDrawn="1"/>
          </p:nvSpPr>
          <p:spPr bwMode="auto">
            <a:xfrm>
              <a:off x="8542338" y="5346700"/>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52"/>
            <p:cNvSpPr>
              <a:spLocks noEditPoints="1"/>
            </p:cNvSpPr>
            <p:nvPr userDrawn="1"/>
          </p:nvSpPr>
          <p:spPr bwMode="auto">
            <a:xfrm>
              <a:off x="10044113" y="496888"/>
              <a:ext cx="111125" cy="101600"/>
            </a:xfrm>
            <a:custGeom>
              <a:avLst/>
              <a:gdLst>
                <a:gd name="T0" fmla="*/ 12 w 37"/>
                <a:gd name="T1" fmla="*/ 2 h 34"/>
                <a:gd name="T2" fmla="*/ 10 w 37"/>
                <a:gd name="T3" fmla="*/ 3 h 34"/>
                <a:gd name="T4" fmla="*/ 6 w 37"/>
                <a:gd name="T5" fmla="*/ 27 h 34"/>
                <a:gd name="T6" fmla="*/ 12 w 37"/>
                <a:gd name="T7" fmla="*/ 32 h 34"/>
                <a:gd name="T8" fmla="*/ 13 w 37"/>
                <a:gd name="T9" fmla="*/ 17 h 34"/>
                <a:gd name="T10" fmla="*/ 12 w 37"/>
                <a:gd name="T11" fmla="*/ 2 h 34"/>
                <a:gd name="T12" fmla="*/ 20 w 37"/>
                <a:gd name="T13" fmla="*/ 0 h 34"/>
                <a:gd name="T14" fmla="*/ 12 w 37"/>
                <a:gd name="T15" fmla="*/ 1 h 34"/>
                <a:gd name="T16" fmla="*/ 14 w 37"/>
                <a:gd name="T17" fmla="*/ 17 h 34"/>
                <a:gd name="T18" fmla="*/ 12 w 37"/>
                <a:gd name="T19" fmla="*/ 32 h 34"/>
                <a:gd name="T20" fmla="*/ 20 w 37"/>
                <a:gd name="T21" fmla="*/ 34 h 34"/>
                <a:gd name="T22" fmla="*/ 30 w 37"/>
                <a:gd name="T23" fmla="*/ 31 h 34"/>
                <a:gd name="T24" fmla="*/ 37 w 37"/>
                <a:gd name="T25" fmla="*/ 17 h 34"/>
                <a:gd name="T26" fmla="*/ 20 w 37"/>
                <a:gd name="T27" fmla="*/ 20 h 34"/>
                <a:gd name="T28" fmla="*/ 20 w 37"/>
                <a:gd name="T29" fmla="*/ 20 h 34"/>
                <a:gd name="T30" fmla="*/ 20 w 37"/>
                <a:gd name="T31" fmla="*/ 20 h 34"/>
                <a:gd name="T32" fmla="*/ 20 w 37"/>
                <a:gd name="T33" fmla="*/ 20 h 34"/>
                <a:gd name="T34" fmla="*/ 20 w 37"/>
                <a:gd name="T35" fmla="*/ 19 h 34"/>
                <a:gd name="T36" fmla="*/ 37 w 37"/>
                <a:gd name="T37" fmla="*/ 16 h 34"/>
                <a:gd name="T38" fmla="*/ 34 w 37"/>
                <a:gd name="T39" fmla="*/ 6 h 34"/>
                <a:gd name="T40" fmla="*/ 20 w 37"/>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4">
                  <a:moveTo>
                    <a:pt x="12" y="2"/>
                  </a:moveTo>
                  <a:cubicBezTo>
                    <a:pt x="11" y="2"/>
                    <a:pt x="10" y="2"/>
                    <a:pt x="10" y="3"/>
                  </a:cubicBezTo>
                  <a:cubicBezTo>
                    <a:pt x="2" y="9"/>
                    <a:pt x="0" y="19"/>
                    <a:pt x="6" y="27"/>
                  </a:cubicBezTo>
                  <a:cubicBezTo>
                    <a:pt x="8" y="29"/>
                    <a:pt x="10" y="31"/>
                    <a:pt x="12" y="32"/>
                  </a:cubicBezTo>
                  <a:cubicBezTo>
                    <a:pt x="13" y="17"/>
                    <a:pt x="13" y="17"/>
                    <a:pt x="13" y="17"/>
                  </a:cubicBezTo>
                  <a:cubicBezTo>
                    <a:pt x="12" y="2"/>
                    <a:pt x="12" y="2"/>
                    <a:pt x="12" y="2"/>
                  </a:cubicBezTo>
                  <a:moveTo>
                    <a:pt x="20" y="0"/>
                  </a:moveTo>
                  <a:cubicBezTo>
                    <a:pt x="17" y="0"/>
                    <a:pt x="15" y="0"/>
                    <a:pt x="12" y="1"/>
                  </a:cubicBezTo>
                  <a:cubicBezTo>
                    <a:pt x="14" y="17"/>
                    <a:pt x="14" y="17"/>
                    <a:pt x="14" y="17"/>
                  </a:cubicBezTo>
                  <a:cubicBezTo>
                    <a:pt x="12" y="32"/>
                    <a:pt x="12" y="32"/>
                    <a:pt x="12" y="32"/>
                  </a:cubicBezTo>
                  <a:cubicBezTo>
                    <a:pt x="15" y="33"/>
                    <a:pt x="17" y="34"/>
                    <a:pt x="20" y="34"/>
                  </a:cubicBezTo>
                  <a:cubicBezTo>
                    <a:pt x="23" y="34"/>
                    <a:pt x="27" y="33"/>
                    <a:pt x="30" y="31"/>
                  </a:cubicBezTo>
                  <a:cubicBezTo>
                    <a:pt x="35" y="27"/>
                    <a:pt x="37" y="22"/>
                    <a:pt x="37" y="17"/>
                  </a:cubicBezTo>
                  <a:cubicBezTo>
                    <a:pt x="27" y="19"/>
                    <a:pt x="20" y="20"/>
                    <a:pt x="20" y="20"/>
                  </a:cubicBezTo>
                  <a:cubicBezTo>
                    <a:pt x="20" y="20"/>
                    <a:pt x="20" y="20"/>
                    <a:pt x="20" y="20"/>
                  </a:cubicBezTo>
                  <a:cubicBezTo>
                    <a:pt x="20" y="20"/>
                    <a:pt x="20" y="20"/>
                    <a:pt x="20" y="20"/>
                  </a:cubicBezTo>
                  <a:cubicBezTo>
                    <a:pt x="20" y="20"/>
                    <a:pt x="20" y="20"/>
                    <a:pt x="20" y="20"/>
                  </a:cubicBezTo>
                  <a:cubicBezTo>
                    <a:pt x="20" y="19"/>
                    <a:pt x="20" y="19"/>
                    <a:pt x="20" y="19"/>
                  </a:cubicBezTo>
                  <a:cubicBezTo>
                    <a:pt x="20" y="19"/>
                    <a:pt x="26" y="18"/>
                    <a:pt x="37" y="16"/>
                  </a:cubicBezTo>
                  <a:cubicBezTo>
                    <a:pt x="37" y="13"/>
                    <a:pt x="36" y="9"/>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55"/>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close/>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close/>
                  <a:moveTo>
                    <a:pt x="1066" y="1936"/>
                  </a:moveTo>
                  <a:lnTo>
                    <a:pt x="1064" y="1936"/>
                  </a:lnTo>
                  <a:lnTo>
                    <a:pt x="1201" y="2381"/>
                  </a:lnTo>
                  <a:lnTo>
                    <a:pt x="1215" y="2426"/>
                  </a:lnTo>
                  <a:lnTo>
                    <a:pt x="1201" y="2419"/>
                  </a:lnTo>
                  <a:lnTo>
                    <a:pt x="1201" y="2420"/>
                  </a:lnTo>
                  <a:lnTo>
                    <a:pt x="1217" y="2428"/>
                  </a:lnTo>
                  <a:lnTo>
                    <a:pt x="1201" y="2381"/>
                  </a:lnTo>
                  <a:lnTo>
                    <a:pt x="1066" y="1936"/>
                  </a:lnTo>
                  <a:close/>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close/>
                  <a:moveTo>
                    <a:pt x="1606" y="1855"/>
                  </a:moveTo>
                  <a:lnTo>
                    <a:pt x="1606" y="1857"/>
                  </a:lnTo>
                  <a:lnTo>
                    <a:pt x="1606" y="1857"/>
                  </a:lnTo>
                  <a:lnTo>
                    <a:pt x="1606" y="1857"/>
                  </a:lnTo>
                  <a:lnTo>
                    <a:pt x="1606" y="1855"/>
                  </a:lnTo>
                  <a:close/>
                  <a:moveTo>
                    <a:pt x="1617" y="1851"/>
                  </a:moveTo>
                  <a:lnTo>
                    <a:pt x="1615" y="1853"/>
                  </a:lnTo>
                  <a:lnTo>
                    <a:pt x="1617" y="1853"/>
                  </a:lnTo>
                  <a:lnTo>
                    <a:pt x="1617" y="1851"/>
                  </a:lnTo>
                  <a:close/>
                  <a:moveTo>
                    <a:pt x="1611" y="1845"/>
                  </a:moveTo>
                  <a:lnTo>
                    <a:pt x="1613" y="1847"/>
                  </a:lnTo>
                  <a:lnTo>
                    <a:pt x="1615" y="1851"/>
                  </a:lnTo>
                  <a:lnTo>
                    <a:pt x="1615" y="1851"/>
                  </a:lnTo>
                  <a:lnTo>
                    <a:pt x="1611" y="1845"/>
                  </a:lnTo>
                  <a:close/>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close/>
                  <a:moveTo>
                    <a:pt x="1521" y="1004"/>
                  </a:moveTo>
                  <a:lnTo>
                    <a:pt x="1521" y="1004"/>
                  </a:lnTo>
                  <a:lnTo>
                    <a:pt x="1521" y="1004"/>
                  </a:lnTo>
                  <a:lnTo>
                    <a:pt x="1521" y="1004"/>
                  </a:lnTo>
                  <a:close/>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close/>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close/>
                  <a:moveTo>
                    <a:pt x="1160" y="427"/>
                  </a:moveTo>
                  <a:lnTo>
                    <a:pt x="1160" y="427"/>
                  </a:lnTo>
                  <a:lnTo>
                    <a:pt x="1160" y="429"/>
                  </a:lnTo>
                  <a:lnTo>
                    <a:pt x="1169" y="432"/>
                  </a:lnTo>
                  <a:lnTo>
                    <a:pt x="1160" y="432"/>
                  </a:lnTo>
                  <a:lnTo>
                    <a:pt x="1160" y="432"/>
                  </a:lnTo>
                  <a:lnTo>
                    <a:pt x="1171" y="434"/>
                  </a:lnTo>
                  <a:lnTo>
                    <a:pt x="1171" y="432"/>
                  </a:lnTo>
                  <a:lnTo>
                    <a:pt x="1160" y="427"/>
                  </a:lnTo>
                  <a:close/>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close/>
                  <a:moveTo>
                    <a:pt x="727" y="196"/>
                  </a:moveTo>
                  <a:lnTo>
                    <a:pt x="726" y="196"/>
                  </a:lnTo>
                  <a:lnTo>
                    <a:pt x="1132" y="414"/>
                  </a:lnTo>
                  <a:lnTo>
                    <a:pt x="1158" y="427"/>
                  </a:lnTo>
                  <a:lnTo>
                    <a:pt x="1158" y="425"/>
                  </a:lnTo>
                  <a:lnTo>
                    <a:pt x="1134" y="412"/>
                  </a:lnTo>
                  <a:lnTo>
                    <a:pt x="727" y="196"/>
                  </a:lnTo>
                  <a:close/>
                  <a:moveTo>
                    <a:pt x="359" y="0"/>
                  </a:moveTo>
                  <a:lnTo>
                    <a:pt x="359" y="0"/>
                  </a:lnTo>
                  <a:lnTo>
                    <a:pt x="359" y="0"/>
                  </a:lnTo>
                  <a:lnTo>
                    <a:pt x="359" y="0"/>
                  </a:lnTo>
                  <a:close/>
                  <a:moveTo>
                    <a:pt x="361" y="0"/>
                  </a:moveTo>
                  <a:lnTo>
                    <a:pt x="359" y="0"/>
                  </a:lnTo>
                  <a:lnTo>
                    <a:pt x="378" y="10"/>
                  </a:lnTo>
                  <a:lnTo>
                    <a:pt x="726" y="196"/>
                  </a:lnTo>
                  <a:lnTo>
                    <a:pt x="726" y="196"/>
                  </a:lnTo>
                  <a:lnTo>
                    <a:pt x="378" y="10"/>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56"/>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moveTo>
                    <a:pt x="1066" y="1936"/>
                  </a:moveTo>
                  <a:lnTo>
                    <a:pt x="1064" y="1936"/>
                  </a:lnTo>
                  <a:lnTo>
                    <a:pt x="1201" y="2381"/>
                  </a:lnTo>
                  <a:lnTo>
                    <a:pt x="1215" y="2426"/>
                  </a:lnTo>
                  <a:lnTo>
                    <a:pt x="1201" y="2419"/>
                  </a:lnTo>
                  <a:lnTo>
                    <a:pt x="1201" y="2420"/>
                  </a:lnTo>
                  <a:lnTo>
                    <a:pt x="1217" y="2428"/>
                  </a:lnTo>
                  <a:lnTo>
                    <a:pt x="1201" y="2381"/>
                  </a:lnTo>
                  <a:lnTo>
                    <a:pt x="1066" y="1936"/>
                  </a:lnTo>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moveTo>
                    <a:pt x="1606" y="1855"/>
                  </a:moveTo>
                  <a:lnTo>
                    <a:pt x="1606" y="1857"/>
                  </a:lnTo>
                  <a:lnTo>
                    <a:pt x="1606" y="1857"/>
                  </a:lnTo>
                  <a:lnTo>
                    <a:pt x="1606" y="1857"/>
                  </a:lnTo>
                  <a:lnTo>
                    <a:pt x="1606" y="1855"/>
                  </a:lnTo>
                  <a:moveTo>
                    <a:pt x="1617" y="1851"/>
                  </a:moveTo>
                  <a:lnTo>
                    <a:pt x="1615" y="1853"/>
                  </a:lnTo>
                  <a:lnTo>
                    <a:pt x="1617" y="1853"/>
                  </a:lnTo>
                  <a:lnTo>
                    <a:pt x="1617" y="1851"/>
                  </a:lnTo>
                  <a:moveTo>
                    <a:pt x="1611" y="1845"/>
                  </a:moveTo>
                  <a:lnTo>
                    <a:pt x="1613" y="1847"/>
                  </a:lnTo>
                  <a:lnTo>
                    <a:pt x="1615" y="1851"/>
                  </a:lnTo>
                  <a:lnTo>
                    <a:pt x="1615" y="1851"/>
                  </a:lnTo>
                  <a:lnTo>
                    <a:pt x="1611" y="1845"/>
                  </a:lnTo>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moveTo>
                    <a:pt x="1521" y="1004"/>
                  </a:moveTo>
                  <a:lnTo>
                    <a:pt x="1521" y="1004"/>
                  </a:lnTo>
                  <a:lnTo>
                    <a:pt x="1521" y="1004"/>
                  </a:lnTo>
                  <a:lnTo>
                    <a:pt x="1521" y="1004"/>
                  </a:lnTo>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moveTo>
                    <a:pt x="1160" y="427"/>
                  </a:moveTo>
                  <a:lnTo>
                    <a:pt x="1160" y="427"/>
                  </a:lnTo>
                  <a:lnTo>
                    <a:pt x="1160" y="429"/>
                  </a:lnTo>
                  <a:lnTo>
                    <a:pt x="1169" y="432"/>
                  </a:lnTo>
                  <a:lnTo>
                    <a:pt x="1160" y="432"/>
                  </a:lnTo>
                  <a:lnTo>
                    <a:pt x="1160" y="432"/>
                  </a:lnTo>
                  <a:lnTo>
                    <a:pt x="1171" y="434"/>
                  </a:lnTo>
                  <a:lnTo>
                    <a:pt x="1171" y="432"/>
                  </a:lnTo>
                  <a:lnTo>
                    <a:pt x="1160" y="427"/>
                  </a:lnTo>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moveTo>
                    <a:pt x="727" y="196"/>
                  </a:moveTo>
                  <a:lnTo>
                    <a:pt x="726" y="196"/>
                  </a:lnTo>
                  <a:lnTo>
                    <a:pt x="1132" y="414"/>
                  </a:lnTo>
                  <a:lnTo>
                    <a:pt x="1158" y="427"/>
                  </a:lnTo>
                  <a:lnTo>
                    <a:pt x="1158" y="425"/>
                  </a:lnTo>
                  <a:lnTo>
                    <a:pt x="1134" y="412"/>
                  </a:lnTo>
                  <a:lnTo>
                    <a:pt x="727" y="196"/>
                  </a:lnTo>
                  <a:moveTo>
                    <a:pt x="359" y="0"/>
                  </a:moveTo>
                  <a:lnTo>
                    <a:pt x="359" y="0"/>
                  </a:lnTo>
                  <a:lnTo>
                    <a:pt x="359" y="0"/>
                  </a:lnTo>
                  <a:lnTo>
                    <a:pt x="359" y="0"/>
                  </a:lnTo>
                  <a:moveTo>
                    <a:pt x="361" y="0"/>
                  </a:moveTo>
                  <a:lnTo>
                    <a:pt x="359" y="0"/>
                  </a:lnTo>
                  <a:lnTo>
                    <a:pt x="378" y="10"/>
                  </a:lnTo>
                  <a:lnTo>
                    <a:pt x="726" y="196"/>
                  </a:lnTo>
                  <a:lnTo>
                    <a:pt x="726" y="196"/>
                  </a:lnTo>
                  <a:lnTo>
                    <a:pt x="378" y="10"/>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57"/>
            <p:cNvSpPr>
              <a:spLocks noEditPoints="1"/>
            </p:cNvSpPr>
            <p:nvPr userDrawn="1"/>
          </p:nvSpPr>
          <p:spPr bwMode="auto">
            <a:xfrm>
              <a:off x="6789738" y="-66675"/>
              <a:ext cx="4403725"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58"/>
            <p:cNvSpPr>
              <a:spLocks noEditPoints="1"/>
            </p:cNvSpPr>
            <p:nvPr userDrawn="1"/>
          </p:nvSpPr>
          <p:spPr bwMode="auto">
            <a:xfrm>
              <a:off x="9725025" y="-184150"/>
              <a:ext cx="3214687" cy="3443288"/>
            </a:xfrm>
            <a:custGeom>
              <a:avLst/>
              <a:gdLst>
                <a:gd name="T0" fmla="*/ 721 w 1077"/>
                <a:gd name="T1" fmla="*/ 1150 h 1154"/>
                <a:gd name="T2" fmla="*/ 723 w 1077"/>
                <a:gd name="T3" fmla="*/ 1153 h 1154"/>
                <a:gd name="T4" fmla="*/ 904 w 1077"/>
                <a:gd name="T5" fmla="*/ 997 h 1154"/>
                <a:gd name="T6" fmla="*/ 737 w 1077"/>
                <a:gd name="T7" fmla="*/ 1142 h 1154"/>
                <a:gd name="T8" fmla="*/ 253 w 1077"/>
                <a:gd name="T9" fmla="*/ 950 h 1154"/>
                <a:gd name="T10" fmla="*/ 254 w 1077"/>
                <a:gd name="T11" fmla="*/ 954 h 1154"/>
                <a:gd name="T12" fmla="*/ 253 w 1077"/>
                <a:gd name="T13" fmla="*/ 950 h 1154"/>
                <a:gd name="T14" fmla="*/ 255 w 1077"/>
                <a:gd name="T15" fmla="*/ 942 h 1154"/>
                <a:gd name="T16" fmla="*/ 597 w 1077"/>
                <a:gd name="T17" fmla="*/ 937 h 1154"/>
                <a:gd name="T18" fmla="*/ 712 w 1077"/>
                <a:gd name="T19" fmla="*/ 1136 h 1154"/>
                <a:gd name="T20" fmla="*/ 574 w 1077"/>
                <a:gd name="T21" fmla="*/ 918 h 1154"/>
                <a:gd name="T22" fmla="*/ 272 w 1077"/>
                <a:gd name="T23" fmla="*/ 952 h 1154"/>
                <a:gd name="T24" fmla="*/ 586 w 1077"/>
                <a:gd name="T25" fmla="*/ 917 h 1154"/>
                <a:gd name="T26" fmla="*/ 590 w 1077"/>
                <a:gd name="T27" fmla="*/ 925 h 1154"/>
                <a:gd name="T28" fmla="*/ 0 w 1077"/>
                <a:gd name="T29" fmla="*/ 756 h 1154"/>
                <a:gd name="T30" fmla="*/ 124 w 1077"/>
                <a:gd name="T31" fmla="*/ 723 h 1154"/>
                <a:gd name="T32" fmla="*/ 26 w 1077"/>
                <a:gd name="T33" fmla="*/ 750 h 1154"/>
                <a:gd name="T34" fmla="*/ 272 w 1077"/>
                <a:gd name="T35" fmla="*/ 682 h 1154"/>
                <a:gd name="T36" fmla="*/ 290 w 1077"/>
                <a:gd name="T37" fmla="*/ 678 h 1154"/>
                <a:gd name="T38" fmla="*/ 255 w 1077"/>
                <a:gd name="T39" fmla="*/ 941 h 1154"/>
                <a:gd name="T40" fmla="*/ 290 w 1077"/>
                <a:gd name="T41" fmla="*/ 677 h 1154"/>
                <a:gd name="T42" fmla="*/ 291 w 1077"/>
                <a:gd name="T43" fmla="*/ 677 h 1154"/>
                <a:gd name="T44" fmla="*/ 279 w 1077"/>
                <a:gd name="T45" fmla="*/ 223 h 1154"/>
                <a:gd name="T46" fmla="*/ 127 w 1077"/>
                <a:gd name="T47" fmla="*/ 248 h 1154"/>
                <a:gd name="T48" fmla="*/ 279 w 1077"/>
                <a:gd name="T49" fmla="*/ 223 h 1154"/>
                <a:gd name="T50" fmla="*/ 282 w 1077"/>
                <a:gd name="T51" fmla="*/ 223 h 1154"/>
                <a:gd name="T52" fmla="*/ 280 w 1077"/>
                <a:gd name="T53" fmla="*/ 223 h 1154"/>
                <a:gd name="T54" fmla="*/ 282 w 1077"/>
                <a:gd name="T55" fmla="*/ 223 h 1154"/>
                <a:gd name="T56" fmla="*/ 283 w 1077"/>
                <a:gd name="T57" fmla="*/ 224 h 1154"/>
                <a:gd name="T58" fmla="*/ 286 w 1077"/>
                <a:gd name="T59" fmla="*/ 217 h 1154"/>
                <a:gd name="T60" fmla="*/ 775 w 1077"/>
                <a:gd name="T61" fmla="*/ 432 h 1154"/>
                <a:gd name="T62" fmla="*/ 501 w 1077"/>
                <a:gd name="T63" fmla="*/ 520 h 1154"/>
                <a:gd name="T64" fmla="*/ 488 w 1077"/>
                <a:gd name="T65" fmla="*/ 493 h 1154"/>
                <a:gd name="T66" fmla="*/ 456 w 1077"/>
                <a:gd name="T67" fmla="*/ 348 h 1154"/>
                <a:gd name="T68" fmla="*/ 578 w 1077"/>
                <a:gd name="T69" fmla="*/ 217 h 1154"/>
                <a:gd name="T70" fmla="*/ 455 w 1077"/>
                <a:gd name="T71" fmla="*/ 349 h 1154"/>
                <a:gd name="T72" fmla="*/ 491 w 1077"/>
                <a:gd name="T73" fmla="*/ 509 h 1154"/>
                <a:gd name="T74" fmla="*/ 622 w 1077"/>
                <a:gd name="T75" fmla="*/ 661 h 1154"/>
                <a:gd name="T76" fmla="*/ 775 w 1077"/>
                <a:gd name="T77" fmla="*/ 432 h 1154"/>
                <a:gd name="T78" fmla="*/ 605 w 1077"/>
                <a:gd name="T79" fmla="*/ 910 h 1154"/>
                <a:gd name="T80" fmla="*/ 608 w 1077"/>
                <a:gd name="T81" fmla="*/ 922 h 1154"/>
                <a:gd name="T82" fmla="*/ 904 w 1077"/>
                <a:gd name="T83" fmla="*/ 997 h 1154"/>
                <a:gd name="T84" fmla="*/ 1054 w 1077"/>
                <a:gd name="T85" fmla="*/ 853 h 1154"/>
                <a:gd name="T86" fmla="*/ 890 w 1077"/>
                <a:gd name="T87" fmla="*/ 596 h 1154"/>
                <a:gd name="T88" fmla="*/ 867 w 1077"/>
                <a:gd name="T89" fmla="*/ 294 h 1154"/>
                <a:gd name="T90" fmla="*/ 874 w 1077"/>
                <a:gd name="T91" fmla="*/ 282 h 1154"/>
                <a:gd name="T92" fmla="*/ 586 w 1077"/>
                <a:gd name="T93" fmla="*/ 210 h 1154"/>
                <a:gd name="T94" fmla="*/ 585 w 1077"/>
                <a:gd name="T95" fmla="*/ 209 h 1154"/>
                <a:gd name="T96" fmla="*/ 866 w 1077"/>
                <a:gd name="T97" fmla="*/ 271 h 1154"/>
                <a:gd name="T98" fmla="*/ 668 w 1077"/>
                <a:gd name="T99" fmla="*/ 0 h 1154"/>
                <a:gd name="T100" fmla="*/ 581 w 1077"/>
                <a:gd name="T101" fmla="*/ 190 h 1154"/>
                <a:gd name="T102" fmla="*/ 399 w 1077"/>
                <a:gd name="T103" fmla="*/ 24 h 1154"/>
                <a:gd name="T104" fmla="*/ 287 w 1077"/>
                <a:gd name="T105" fmla="*/ 214 h 1154"/>
                <a:gd name="T106" fmla="*/ 286 w 1077"/>
                <a:gd name="T107" fmla="*/ 217 h 1154"/>
                <a:gd name="T108" fmla="*/ 294 w 1077"/>
                <a:gd name="T109" fmla="*/ 203 h 1154"/>
                <a:gd name="T110" fmla="*/ 402 w 1077"/>
                <a:gd name="T111" fmla="*/ 20 h 1154"/>
                <a:gd name="T112" fmla="*/ 597 w 1077"/>
                <a:gd name="T113" fmla="*/ 207 h 1154"/>
                <a:gd name="T114" fmla="*/ 679 w 1077"/>
                <a:gd name="T115" fmla="*/ 16 h 1154"/>
                <a:gd name="T116" fmla="*/ 668 w 1077"/>
                <a:gd name="T117" fmla="*/ 0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7" h="1154">
                  <a:moveTo>
                    <a:pt x="727" y="1150"/>
                  </a:moveTo>
                  <a:cubicBezTo>
                    <a:pt x="726" y="1150"/>
                    <a:pt x="726" y="1150"/>
                    <a:pt x="726" y="1150"/>
                  </a:cubicBezTo>
                  <a:cubicBezTo>
                    <a:pt x="722" y="1153"/>
                    <a:pt x="722" y="1153"/>
                    <a:pt x="722" y="1153"/>
                  </a:cubicBezTo>
                  <a:cubicBezTo>
                    <a:pt x="721" y="1150"/>
                    <a:pt x="721" y="1150"/>
                    <a:pt x="721" y="1150"/>
                  </a:cubicBezTo>
                  <a:cubicBezTo>
                    <a:pt x="720" y="1150"/>
                    <a:pt x="720" y="1150"/>
                    <a:pt x="720" y="1150"/>
                  </a:cubicBezTo>
                  <a:cubicBezTo>
                    <a:pt x="722" y="1154"/>
                    <a:pt x="722" y="1154"/>
                    <a:pt x="722" y="1154"/>
                  </a:cubicBezTo>
                  <a:cubicBezTo>
                    <a:pt x="723" y="1153"/>
                    <a:pt x="723" y="1153"/>
                    <a:pt x="723" y="1153"/>
                  </a:cubicBezTo>
                  <a:cubicBezTo>
                    <a:pt x="723" y="1153"/>
                    <a:pt x="723" y="1153"/>
                    <a:pt x="723" y="1153"/>
                  </a:cubicBezTo>
                  <a:cubicBezTo>
                    <a:pt x="723" y="1153"/>
                    <a:pt x="723" y="1153"/>
                    <a:pt x="723" y="1153"/>
                  </a:cubicBezTo>
                  <a:cubicBezTo>
                    <a:pt x="727" y="1150"/>
                    <a:pt x="727" y="1150"/>
                    <a:pt x="727" y="1150"/>
                  </a:cubicBezTo>
                  <a:cubicBezTo>
                    <a:pt x="727" y="1150"/>
                    <a:pt x="727" y="1150"/>
                    <a:pt x="727" y="1150"/>
                  </a:cubicBezTo>
                  <a:moveTo>
                    <a:pt x="904" y="997"/>
                  </a:moveTo>
                  <a:cubicBezTo>
                    <a:pt x="736" y="1141"/>
                    <a:pt x="736" y="1141"/>
                    <a:pt x="736" y="1141"/>
                  </a:cubicBezTo>
                  <a:cubicBezTo>
                    <a:pt x="726" y="1150"/>
                    <a:pt x="726" y="1150"/>
                    <a:pt x="726" y="1150"/>
                  </a:cubicBezTo>
                  <a:cubicBezTo>
                    <a:pt x="727" y="1150"/>
                    <a:pt x="727" y="1150"/>
                    <a:pt x="727" y="1150"/>
                  </a:cubicBezTo>
                  <a:cubicBezTo>
                    <a:pt x="737" y="1142"/>
                    <a:pt x="737" y="1142"/>
                    <a:pt x="737" y="1142"/>
                  </a:cubicBezTo>
                  <a:cubicBezTo>
                    <a:pt x="904" y="998"/>
                    <a:pt x="904" y="998"/>
                    <a:pt x="904" y="998"/>
                  </a:cubicBezTo>
                  <a:cubicBezTo>
                    <a:pt x="904" y="997"/>
                    <a:pt x="904" y="997"/>
                    <a:pt x="904" y="997"/>
                  </a:cubicBezTo>
                  <a:moveTo>
                    <a:pt x="253" y="950"/>
                  </a:moveTo>
                  <a:cubicBezTo>
                    <a:pt x="253" y="950"/>
                    <a:pt x="253" y="950"/>
                    <a:pt x="253" y="950"/>
                  </a:cubicBezTo>
                  <a:cubicBezTo>
                    <a:pt x="252" y="954"/>
                    <a:pt x="252" y="954"/>
                    <a:pt x="252" y="954"/>
                  </a:cubicBezTo>
                  <a:cubicBezTo>
                    <a:pt x="256" y="954"/>
                    <a:pt x="256" y="954"/>
                    <a:pt x="256" y="954"/>
                  </a:cubicBezTo>
                  <a:cubicBezTo>
                    <a:pt x="256" y="953"/>
                    <a:pt x="256" y="953"/>
                    <a:pt x="256" y="953"/>
                  </a:cubicBezTo>
                  <a:cubicBezTo>
                    <a:pt x="254" y="954"/>
                    <a:pt x="254" y="954"/>
                    <a:pt x="254" y="954"/>
                  </a:cubicBezTo>
                  <a:cubicBezTo>
                    <a:pt x="253" y="954"/>
                    <a:pt x="253" y="954"/>
                    <a:pt x="253" y="954"/>
                  </a:cubicBezTo>
                  <a:cubicBezTo>
                    <a:pt x="252" y="954"/>
                    <a:pt x="252" y="954"/>
                    <a:pt x="252" y="954"/>
                  </a:cubicBezTo>
                  <a:cubicBezTo>
                    <a:pt x="253" y="953"/>
                    <a:pt x="253" y="953"/>
                    <a:pt x="253" y="953"/>
                  </a:cubicBezTo>
                  <a:cubicBezTo>
                    <a:pt x="253" y="950"/>
                    <a:pt x="253" y="950"/>
                    <a:pt x="253" y="950"/>
                  </a:cubicBezTo>
                  <a:moveTo>
                    <a:pt x="254" y="941"/>
                  </a:moveTo>
                  <a:cubicBezTo>
                    <a:pt x="253" y="950"/>
                    <a:pt x="253" y="950"/>
                    <a:pt x="253" y="950"/>
                  </a:cubicBezTo>
                  <a:cubicBezTo>
                    <a:pt x="254" y="949"/>
                    <a:pt x="254" y="949"/>
                    <a:pt x="254" y="949"/>
                  </a:cubicBezTo>
                  <a:cubicBezTo>
                    <a:pt x="255" y="942"/>
                    <a:pt x="255" y="942"/>
                    <a:pt x="255" y="942"/>
                  </a:cubicBezTo>
                  <a:cubicBezTo>
                    <a:pt x="254" y="941"/>
                    <a:pt x="254" y="941"/>
                    <a:pt x="254" y="941"/>
                  </a:cubicBezTo>
                  <a:moveTo>
                    <a:pt x="591" y="925"/>
                  </a:moveTo>
                  <a:cubicBezTo>
                    <a:pt x="591" y="926"/>
                    <a:pt x="591" y="926"/>
                    <a:pt x="591" y="926"/>
                  </a:cubicBezTo>
                  <a:cubicBezTo>
                    <a:pt x="597" y="937"/>
                    <a:pt x="597" y="937"/>
                    <a:pt x="597" y="937"/>
                  </a:cubicBezTo>
                  <a:cubicBezTo>
                    <a:pt x="712" y="1136"/>
                    <a:pt x="712" y="1136"/>
                    <a:pt x="712" y="1136"/>
                  </a:cubicBezTo>
                  <a:cubicBezTo>
                    <a:pt x="720" y="1150"/>
                    <a:pt x="720" y="1150"/>
                    <a:pt x="720" y="1150"/>
                  </a:cubicBezTo>
                  <a:cubicBezTo>
                    <a:pt x="720" y="1150"/>
                    <a:pt x="720" y="1150"/>
                    <a:pt x="720" y="1150"/>
                  </a:cubicBezTo>
                  <a:cubicBezTo>
                    <a:pt x="712" y="1136"/>
                    <a:pt x="712" y="1136"/>
                    <a:pt x="712" y="1136"/>
                  </a:cubicBezTo>
                  <a:cubicBezTo>
                    <a:pt x="598" y="937"/>
                    <a:pt x="598" y="937"/>
                    <a:pt x="598" y="937"/>
                  </a:cubicBezTo>
                  <a:cubicBezTo>
                    <a:pt x="591" y="925"/>
                    <a:pt x="591" y="925"/>
                    <a:pt x="591" y="925"/>
                  </a:cubicBezTo>
                  <a:moveTo>
                    <a:pt x="574" y="918"/>
                  </a:moveTo>
                  <a:cubicBezTo>
                    <a:pt x="574" y="918"/>
                    <a:pt x="574" y="918"/>
                    <a:pt x="574" y="918"/>
                  </a:cubicBezTo>
                  <a:cubicBezTo>
                    <a:pt x="273" y="952"/>
                    <a:pt x="273" y="952"/>
                    <a:pt x="273" y="952"/>
                  </a:cubicBezTo>
                  <a:cubicBezTo>
                    <a:pt x="256" y="953"/>
                    <a:pt x="256" y="953"/>
                    <a:pt x="256" y="953"/>
                  </a:cubicBezTo>
                  <a:cubicBezTo>
                    <a:pt x="256" y="954"/>
                    <a:pt x="256" y="954"/>
                    <a:pt x="256" y="954"/>
                  </a:cubicBezTo>
                  <a:cubicBezTo>
                    <a:pt x="272" y="952"/>
                    <a:pt x="272" y="952"/>
                    <a:pt x="272" y="952"/>
                  </a:cubicBezTo>
                  <a:cubicBezTo>
                    <a:pt x="574" y="919"/>
                    <a:pt x="574" y="919"/>
                    <a:pt x="574" y="919"/>
                  </a:cubicBezTo>
                  <a:cubicBezTo>
                    <a:pt x="575" y="919"/>
                    <a:pt x="575" y="919"/>
                    <a:pt x="575" y="919"/>
                  </a:cubicBezTo>
                  <a:cubicBezTo>
                    <a:pt x="574" y="918"/>
                    <a:pt x="574" y="918"/>
                    <a:pt x="574" y="918"/>
                  </a:cubicBezTo>
                  <a:moveTo>
                    <a:pt x="586" y="917"/>
                  </a:moveTo>
                  <a:cubicBezTo>
                    <a:pt x="575" y="918"/>
                    <a:pt x="575" y="918"/>
                    <a:pt x="575" y="918"/>
                  </a:cubicBezTo>
                  <a:cubicBezTo>
                    <a:pt x="576" y="919"/>
                    <a:pt x="576" y="919"/>
                    <a:pt x="576" y="919"/>
                  </a:cubicBezTo>
                  <a:cubicBezTo>
                    <a:pt x="586" y="918"/>
                    <a:pt x="586" y="918"/>
                    <a:pt x="586" y="918"/>
                  </a:cubicBezTo>
                  <a:cubicBezTo>
                    <a:pt x="590" y="925"/>
                    <a:pt x="590" y="925"/>
                    <a:pt x="590" y="925"/>
                  </a:cubicBezTo>
                  <a:cubicBezTo>
                    <a:pt x="591" y="925"/>
                    <a:pt x="591" y="925"/>
                    <a:pt x="591" y="925"/>
                  </a:cubicBezTo>
                  <a:cubicBezTo>
                    <a:pt x="586" y="917"/>
                    <a:pt x="586" y="917"/>
                    <a:pt x="586" y="917"/>
                  </a:cubicBezTo>
                  <a:moveTo>
                    <a:pt x="11" y="753"/>
                  </a:moveTo>
                  <a:cubicBezTo>
                    <a:pt x="0" y="756"/>
                    <a:pt x="0" y="756"/>
                    <a:pt x="0" y="756"/>
                  </a:cubicBezTo>
                  <a:cubicBezTo>
                    <a:pt x="0" y="757"/>
                    <a:pt x="0" y="757"/>
                    <a:pt x="0" y="757"/>
                  </a:cubicBezTo>
                  <a:cubicBezTo>
                    <a:pt x="11" y="754"/>
                    <a:pt x="11" y="754"/>
                    <a:pt x="11" y="754"/>
                  </a:cubicBezTo>
                  <a:cubicBezTo>
                    <a:pt x="11" y="753"/>
                    <a:pt x="11" y="753"/>
                    <a:pt x="11" y="753"/>
                  </a:cubicBezTo>
                  <a:moveTo>
                    <a:pt x="124" y="723"/>
                  </a:moveTo>
                  <a:cubicBezTo>
                    <a:pt x="26" y="749"/>
                    <a:pt x="26" y="749"/>
                    <a:pt x="26" y="749"/>
                  </a:cubicBezTo>
                  <a:cubicBezTo>
                    <a:pt x="12" y="753"/>
                    <a:pt x="12" y="753"/>
                    <a:pt x="12" y="753"/>
                  </a:cubicBezTo>
                  <a:cubicBezTo>
                    <a:pt x="12" y="754"/>
                    <a:pt x="12" y="754"/>
                    <a:pt x="12" y="754"/>
                  </a:cubicBezTo>
                  <a:cubicBezTo>
                    <a:pt x="26" y="750"/>
                    <a:pt x="26" y="750"/>
                    <a:pt x="26" y="750"/>
                  </a:cubicBezTo>
                  <a:cubicBezTo>
                    <a:pt x="124" y="723"/>
                    <a:pt x="124" y="723"/>
                    <a:pt x="124" y="723"/>
                  </a:cubicBezTo>
                  <a:cubicBezTo>
                    <a:pt x="124" y="723"/>
                    <a:pt x="124" y="723"/>
                    <a:pt x="124" y="723"/>
                  </a:cubicBezTo>
                  <a:moveTo>
                    <a:pt x="290" y="677"/>
                  </a:moveTo>
                  <a:cubicBezTo>
                    <a:pt x="272" y="682"/>
                    <a:pt x="272" y="682"/>
                    <a:pt x="272" y="682"/>
                  </a:cubicBezTo>
                  <a:cubicBezTo>
                    <a:pt x="125" y="722"/>
                    <a:pt x="125" y="722"/>
                    <a:pt x="125" y="722"/>
                  </a:cubicBezTo>
                  <a:cubicBezTo>
                    <a:pt x="125" y="723"/>
                    <a:pt x="125" y="723"/>
                    <a:pt x="125" y="723"/>
                  </a:cubicBezTo>
                  <a:cubicBezTo>
                    <a:pt x="272" y="683"/>
                    <a:pt x="272" y="683"/>
                    <a:pt x="272" y="683"/>
                  </a:cubicBezTo>
                  <a:cubicBezTo>
                    <a:pt x="290" y="678"/>
                    <a:pt x="290" y="678"/>
                    <a:pt x="290" y="678"/>
                  </a:cubicBezTo>
                  <a:cubicBezTo>
                    <a:pt x="288" y="693"/>
                    <a:pt x="288" y="693"/>
                    <a:pt x="288" y="693"/>
                  </a:cubicBezTo>
                  <a:cubicBezTo>
                    <a:pt x="256" y="930"/>
                    <a:pt x="256" y="930"/>
                    <a:pt x="256" y="930"/>
                  </a:cubicBezTo>
                  <a:cubicBezTo>
                    <a:pt x="254" y="940"/>
                    <a:pt x="254" y="940"/>
                    <a:pt x="254" y="940"/>
                  </a:cubicBezTo>
                  <a:cubicBezTo>
                    <a:pt x="255" y="941"/>
                    <a:pt x="255" y="941"/>
                    <a:pt x="255" y="941"/>
                  </a:cubicBezTo>
                  <a:cubicBezTo>
                    <a:pt x="256" y="930"/>
                    <a:pt x="256" y="930"/>
                    <a:pt x="256" y="930"/>
                  </a:cubicBezTo>
                  <a:cubicBezTo>
                    <a:pt x="289" y="693"/>
                    <a:pt x="289" y="693"/>
                    <a:pt x="289" y="693"/>
                  </a:cubicBezTo>
                  <a:cubicBezTo>
                    <a:pt x="291" y="678"/>
                    <a:pt x="291" y="678"/>
                    <a:pt x="291" y="678"/>
                  </a:cubicBezTo>
                  <a:cubicBezTo>
                    <a:pt x="290" y="677"/>
                    <a:pt x="290" y="677"/>
                    <a:pt x="290" y="677"/>
                  </a:cubicBezTo>
                  <a:moveTo>
                    <a:pt x="291" y="677"/>
                  </a:moveTo>
                  <a:cubicBezTo>
                    <a:pt x="290" y="677"/>
                    <a:pt x="290" y="677"/>
                    <a:pt x="290" y="677"/>
                  </a:cubicBezTo>
                  <a:cubicBezTo>
                    <a:pt x="291" y="678"/>
                    <a:pt x="291" y="678"/>
                    <a:pt x="291" y="678"/>
                  </a:cubicBezTo>
                  <a:cubicBezTo>
                    <a:pt x="291" y="677"/>
                    <a:pt x="291" y="677"/>
                    <a:pt x="291" y="677"/>
                  </a:cubicBezTo>
                  <a:moveTo>
                    <a:pt x="127" y="248"/>
                  </a:moveTo>
                  <a:cubicBezTo>
                    <a:pt x="127" y="248"/>
                    <a:pt x="127" y="248"/>
                    <a:pt x="127" y="248"/>
                  </a:cubicBezTo>
                  <a:cubicBezTo>
                    <a:pt x="127" y="248"/>
                    <a:pt x="127" y="248"/>
                    <a:pt x="127" y="248"/>
                  </a:cubicBezTo>
                  <a:moveTo>
                    <a:pt x="279" y="223"/>
                  </a:moveTo>
                  <a:cubicBezTo>
                    <a:pt x="277" y="223"/>
                    <a:pt x="273" y="223"/>
                    <a:pt x="268" y="224"/>
                  </a:cubicBezTo>
                  <a:cubicBezTo>
                    <a:pt x="239" y="228"/>
                    <a:pt x="175" y="239"/>
                    <a:pt x="144" y="244"/>
                  </a:cubicBezTo>
                  <a:cubicBezTo>
                    <a:pt x="133" y="246"/>
                    <a:pt x="127" y="247"/>
                    <a:pt x="127" y="247"/>
                  </a:cubicBezTo>
                  <a:cubicBezTo>
                    <a:pt x="127" y="248"/>
                    <a:pt x="127" y="248"/>
                    <a:pt x="127" y="248"/>
                  </a:cubicBezTo>
                  <a:cubicBezTo>
                    <a:pt x="127" y="248"/>
                    <a:pt x="134" y="247"/>
                    <a:pt x="144" y="245"/>
                  </a:cubicBezTo>
                  <a:cubicBezTo>
                    <a:pt x="146" y="245"/>
                    <a:pt x="147" y="244"/>
                    <a:pt x="149" y="244"/>
                  </a:cubicBezTo>
                  <a:cubicBezTo>
                    <a:pt x="181" y="238"/>
                    <a:pt x="241" y="228"/>
                    <a:pt x="268" y="225"/>
                  </a:cubicBezTo>
                  <a:cubicBezTo>
                    <a:pt x="273" y="224"/>
                    <a:pt x="276" y="224"/>
                    <a:pt x="279" y="223"/>
                  </a:cubicBezTo>
                  <a:cubicBezTo>
                    <a:pt x="279" y="223"/>
                    <a:pt x="279" y="223"/>
                    <a:pt x="279" y="223"/>
                  </a:cubicBezTo>
                  <a:moveTo>
                    <a:pt x="286" y="217"/>
                  </a:moveTo>
                  <a:cubicBezTo>
                    <a:pt x="285" y="219"/>
                    <a:pt x="284" y="220"/>
                    <a:pt x="284" y="221"/>
                  </a:cubicBezTo>
                  <a:cubicBezTo>
                    <a:pt x="283" y="222"/>
                    <a:pt x="283" y="222"/>
                    <a:pt x="282" y="223"/>
                  </a:cubicBezTo>
                  <a:cubicBezTo>
                    <a:pt x="282" y="223"/>
                    <a:pt x="282" y="223"/>
                    <a:pt x="282" y="223"/>
                  </a:cubicBezTo>
                  <a:cubicBezTo>
                    <a:pt x="282" y="223"/>
                    <a:pt x="282" y="223"/>
                    <a:pt x="281" y="223"/>
                  </a:cubicBezTo>
                  <a:cubicBezTo>
                    <a:pt x="281" y="223"/>
                    <a:pt x="280" y="223"/>
                    <a:pt x="280" y="223"/>
                  </a:cubicBezTo>
                  <a:cubicBezTo>
                    <a:pt x="280" y="223"/>
                    <a:pt x="280" y="223"/>
                    <a:pt x="280" y="223"/>
                  </a:cubicBezTo>
                  <a:cubicBezTo>
                    <a:pt x="280" y="223"/>
                    <a:pt x="281" y="223"/>
                    <a:pt x="281" y="223"/>
                  </a:cubicBezTo>
                  <a:cubicBezTo>
                    <a:pt x="281" y="223"/>
                    <a:pt x="281" y="223"/>
                    <a:pt x="281" y="223"/>
                  </a:cubicBezTo>
                  <a:cubicBezTo>
                    <a:pt x="281" y="223"/>
                    <a:pt x="282" y="223"/>
                    <a:pt x="282" y="223"/>
                  </a:cubicBezTo>
                  <a:cubicBezTo>
                    <a:pt x="282" y="223"/>
                    <a:pt x="282" y="223"/>
                    <a:pt x="282" y="223"/>
                  </a:cubicBezTo>
                  <a:cubicBezTo>
                    <a:pt x="282" y="223"/>
                    <a:pt x="282" y="223"/>
                    <a:pt x="282" y="223"/>
                  </a:cubicBezTo>
                  <a:cubicBezTo>
                    <a:pt x="282" y="224"/>
                    <a:pt x="282" y="224"/>
                    <a:pt x="282" y="224"/>
                  </a:cubicBezTo>
                  <a:cubicBezTo>
                    <a:pt x="283" y="224"/>
                    <a:pt x="283" y="224"/>
                    <a:pt x="283" y="224"/>
                  </a:cubicBezTo>
                  <a:cubicBezTo>
                    <a:pt x="283" y="224"/>
                    <a:pt x="283" y="224"/>
                    <a:pt x="283" y="224"/>
                  </a:cubicBezTo>
                  <a:cubicBezTo>
                    <a:pt x="283" y="224"/>
                    <a:pt x="283" y="224"/>
                    <a:pt x="283" y="224"/>
                  </a:cubicBezTo>
                  <a:cubicBezTo>
                    <a:pt x="283" y="223"/>
                    <a:pt x="283" y="223"/>
                    <a:pt x="283" y="223"/>
                  </a:cubicBezTo>
                  <a:cubicBezTo>
                    <a:pt x="283" y="223"/>
                    <a:pt x="284" y="221"/>
                    <a:pt x="286" y="218"/>
                  </a:cubicBezTo>
                  <a:cubicBezTo>
                    <a:pt x="286" y="217"/>
                    <a:pt x="286" y="217"/>
                    <a:pt x="286" y="217"/>
                  </a:cubicBezTo>
                  <a:moveTo>
                    <a:pt x="578" y="218"/>
                  </a:moveTo>
                  <a:cubicBezTo>
                    <a:pt x="585" y="210"/>
                    <a:pt x="585" y="210"/>
                    <a:pt x="585" y="210"/>
                  </a:cubicBezTo>
                  <a:cubicBezTo>
                    <a:pt x="595" y="221"/>
                    <a:pt x="595" y="221"/>
                    <a:pt x="595" y="221"/>
                  </a:cubicBezTo>
                  <a:cubicBezTo>
                    <a:pt x="775" y="432"/>
                    <a:pt x="775" y="432"/>
                    <a:pt x="775" y="432"/>
                  </a:cubicBezTo>
                  <a:cubicBezTo>
                    <a:pt x="634" y="643"/>
                    <a:pt x="634" y="643"/>
                    <a:pt x="634" y="643"/>
                  </a:cubicBezTo>
                  <a:cubicBezTo>
                    <a:pt x="622" y="661"/>
                    <a:pt x="622" y="661"/>
                    <a:pt x="622" y="661"/>
                  </a:cubicBezTo>
                  <a:cubicBezTo>
                    <a:pt x="610" y="646"/>
                    <a:pt x="610" y="646"/>
                    <a:pt x="610" y="646"/>
                  </a:cubicBezTo>
                  <a:cubicBezTo>
                    <a:pt x="501" y="520"/>
                    <a:pt x="501" y="520"/>
                    <a:pt x="501" y="520"/>
                  </a:cubicBezTo>
                  <a:cubicBezTo>
                    <a:pt x="492" y="509"/>
                    <a:pt x="492" y="509"/>
                    <a:pt x="492" y="509"/>
                  </a:cubicBezTo>
                  <a:cubicBezTo>
                    <a:pt x="492" y="508"/>
                    <a:pt x="492" y="508"/>
                    <a:pt x="492" y="508"/>
                  </a:cubicBezTo>
                  <a:cubicBezTo>
                    <a:pt x="492" y="508"/>
                    <a:pt x="492" y="508"/>
                    <a:pt x="492" y="508"/>
                  </a:cubicBezTo>
                  <a:cubicBezTo>
                    <a:pt x="488" y="493"/>
                    <a:pt x="488" y="493"/>
                    <a:pt x="488" y="493"/>
                  </a:cubicBezTo>
                  <a:cubicBezTo>
                    <a:pt x="459" y="363"/>
                    <a:pt x="459" y="363"/>
                    <a:pt x="459" y="363"/>
                  </a:cubicBezTo>
                  <a:cubicBezTo>
                    <a:pt x="456" y="348"/>
                    <a:pt x="456" y="348"/>
                    <a:pt x="456" y="348"/>
                  </a:cubicBezTo>
                  <a:cubicBezTo>
                    <a:pt x="456" y="348"/>
                    <a:pt x="456" y="348"/>
                    <a:pt x="456" y="348"/>
                  </a:cubicBezTo>
                  <a:cubicBezTo>
                    <a:pt x="456" y="348"/>
                    <a:pt x="456" y="348"/>
                    <a:pt x="456" y="348"/>
                  </a:cubicBezTo>
                  <a:cubicBezTo>
                    <a:pt x="465" y="339"/>
                    <a:pt x="465" y="339"/>
                    <a:pt x="465" y="339"/>
                  </a:cubicBezTo>
                  <a:cubicBezTo>
                    <a:pt x="578" y="218"/>
                    <a:pt x="578" y="218"/>
                    <a:pt x="578" y="218"/>
                  </a:cubicBezTo>
                  <a:moveTo>
                    <a:pt x="585" y="209"/>
                  </a:moveTo>
                  <a:cubicBezTo>
                    <a:pt x="578" y="217"/>
                    <a:pt x="578" y="217"/>
                    <a:pt x="578" y="217"/>
                  </a:cubicBezTo>
                  <a:cubicBezTo>
                    <a:pt x="464" y="338"/>
                    <a:pt x="464" y="338"/>
                    <a:pt x="464" y="338"/>
                  </a:cubicBezTo>
                  <a:cubicBezTo>
                    <a:pt x="456" y="348"/>
                    <a:pt x="456" y="348"/>
                    <a:pt x="456" y="348"/>
                  </a:cubicBezTo>
                  <a:cubicBezTo>
                    <a:pt x="455" y="348"/>
                    <a:pt x="455" y="348"/>
                    <a:pt x="455" y="348"/>
                  </a:cubicBezTo>
                  <a:cubicBezTo>
                    <a:pt x="455" y="349"/>
                    <a:pt x="455" y="349"/>
                    <a:pt x="455" y="349"/>
                  </a:cubicBezTo>
                  <a:cubicBezTo>
                    <a:pt x="459" y="364"/>
                    <a:pt x="459" y="364"/>
                    <a:pt x="459" y="364"/>
                  </a:cubicBezTo>
                  <a:cubicBezTo>
                    <a:pt x="488" y="493"/>
                    <a:pt x="488" y="493"/>
                    <a:pt x="488" y="493"/>
                  </a:cubicBezTo>
                  <a:cubicBezTo>
                    <a:pt x="491" y="508"/>
                    <a:pt x="491" y="508"/>
                    <a:pt x="491" y="508"/>
                  </a:cubicBezTo>
                  <a:cubicBezTo>
                    <a:pt x="491" y="509"/>
                    <a:pt x="491" y="509"/>
                    <a:pt x="491" y="509"/>
                  </a:cubicBezTo>
                  <a:cubicBezTo>
                    <a:pt x="491" y="509"/>
                    <a:pt x="491" y="509"/>
                    <a:pt x="491" y="509"/>
                  </a:cubicBezTo>
                  <a:cubicBezTo>
                    <a:pt x="501" y="520"/>
                    <a:pt x="501" y="520"/>
                    <a:pt x="501" y="520"/>
                  </a:cubicBezTo>
                  <a:cubicBezTo>
                    <a:pt x="609" y="646"/>
                    <a:pt x="609" y="646"/>
                    <a:pt x="609" y="646"/>
                  </a:cubicBezTo>
                  <a:cubicBezTo>
                    <a:pt x="622" y="661"/>
                    <a:pt x="622" y="661"/>
                    <a:pt x="622" y="661"/>
                  </a:cubicBezTo>
                  <a:cubicBezTo>
                    <a:pt x="623" y="660"/>
                    <a:pt x="623" y="660"/>
                    <a:pt x="623" y="660"/>
                  </a:cubicBezTo>
                  <a:cubicBezTo>
                    <a:pt x="623" y="661"/>
                    <a:pt x="623" y="661"/>
                    <a:pt x="623" y="661"/>
                  </a:cubicBezTo>
                  <a:cubicBezTo>
                    <a:pt x="634" y="644"/>
                    <a:pt x="634" y="644"/>
                    <a:pt x="634" y="644"/>
                  </a:cubicBezTo>
                  <a:cubicBezTo>
                    <a:pt x="775" y="432"/>
                    <a:pt x="775" y="432"/>
                    <a:pt x="775" y="432"/>
                  </a:cubicBezTo>
                  <a:cubicBezTo>
                    <a:pt x="890" y="568"/>
                    <a:pt x="890" y="568"/>
                    <a:pt x="890" y="568"/>
                  </a:cubicBezTo>
                  <a:cubicBezTo>
                    <a:pt x="903" y="582"/>
                    <a:pt x="903" y="582"/>
                    <a:pt x="903" y="582"/>
                  </a:cubicBezTo>
                  <a:cubicBezTo>
                    <a:pt x="890" y="596"/>
                    <a:pt x="890" y="596"/>
                    <a:pt x="890" y="596"/>
                  </a:cubicBezTo>
                  <a:cubicBezTo>
                    <a:pt x="605" y="910"/>
                    <a:pt x="605" y="910"/>
                    <a:pt x="605" y="910"/>
                  </a:cubicBezTo>
                  <a:cubicBezTo>
                    <a:pt x="593" y="923"/>
                    <a:pt x="593" y="923"/>
                    <a:pt x="593" y="923"/>
                  </a:cubicBezTo>
                  <a:cubicBezTo>
                    <a:pt x="593" y="924"/>
                    <a:pt x="593" y="924"/>
                    <a:pt x="593" y="924"/>
                  </a:cubicBezTo>
                  <a:cubicBezTo>
                    <a:pt x="593" y="924"/>
                    <a:pt x="593" y="924"/>
                    <a:pt x="593" y="924"/>
                  </a:cubicBezTo>
                  <a:cubicBezTo>
                    <a:pt x="608" y="922"/>
                    <a:pt x="608" y="922"/>
                    <a:pt x="608" y="922"/>
                  </a:cubicBezTo>
                  <a:cubicBezTo>
                    <a:pt x="1054" y="853"/>
                    <a:pt x="1054" y="853"/>
                    <a:pt x="1054" y="853"/>
                  </a:cubicBezTo>
                  <a:cubicBezTo>
                    <a:pt x="1075" y="850"/>
                    <a:pt x="1075" y="850"/>
                    <a:pt x="1075" y="850"/>
                  </a:cubicBezTo>
                  <a:cubicBezTo>
                    <a:pt x="1060" y="863"/>
                    <a:pt x="1060" y="863"/>
                    <a:pt x="1060" y="863"/>
                  </a:cubicBezTo>
                  <a:cubicBezTo>
                    <a:pt x="904" y="997"/>
                    <a:pt x="904" y="997"/>
                    <a:pt x="904" y="997"/>
                  </a:cubicBezTo>
                  <a:cubicBezTo>
                    <a:pt x="905" y="997"/>
                    <a:pt x="905" y="997"/>
                    <a:pt x="905" y="997"/>
                  </a:cubicBezTo>
                  <a:cubicBezTo>
                    <a:pt x="1060" y="864"/>
                    <a:pt x="1060" y="864"/>
                    <a:pt x="1060" y="864"/>
                  </a:cubicBezTo>
                  <a:cubicBezTo>
                    <a:pt x="1077" y="849"/>
                    <a:pt x="1077" y="849"/>
                    <a:pt x="1077" y="849"/>
                  </a:cubicBezTo>
                  <a:cubicBezTo>
                    <a:pt x="1054" y="853"/>
                    <a:pt x="1054" y="853"/>
                    <a:pt x="1054" y="853"/>
                  </a:cubicBezTo>
                  <a:cubicBezTo>
                    <a:pt x="608" y="921"/>
                    <a:pt x="608" y="921"/>
                    <a:pt x="608" y="921"/>
                  </a:cubicBezTo>
                  <a:cubicBezTo>
                    <a:pt x="594" y="923"/>
                    <a:pt x="594" y="923"/>
                    <a:pt x="594" y="923"/>
                  </a:cubicBezTo>
                  <a:cubicBezTo>
                    <a:pt x="605" y="911"/>
                    <a:pt x="605" y="911"/>
                    <a:pt x="605" y="911"/>
                  </a:cubicBezTo>
                  <a:cubicBezTo>
                    <a:pt x="890" y="596"/>
                    <a:pt x="890" y="596"/>
                    <a:pt x="890" y="596"/>
                  </a:cubicBezTo>
                  <a:cubicBezTo>
                    <a:pt x="903" y="582"/>
                    <a:pt x="903" y="582"/>
                    <a:pt x="903" y="582"/>
                  </a:cubicBezTo>
                  <a:cubicBezTo>
                    <a:pt x="891" y="567"/>
                    <a:pt x="891" y="567"/>
                    <a:pt x="891" y="567"/>
                  </a:cubicBezTo>
                  <a:cubicBezTo>
                    <a:pt x="775" y="432"/>
                    <a:pt x="775" y="432"/>
                    <a:pt x="775" y="432"/>
                  </a:cubicBezTo>
                  <a:cubicBezTo>
                    <a:pt x="867" y="294"/>
                    <a:pt x="867" y="294"/>
                    <a:pt x="867" y="294"/>
                  </a:cubicBezTo>
                  <a:cubicBezTo>
                    <a:pt x="875" y="282"/>
                    <a:pt x="875" y="282"/>
                    <a:pt x="875" y="282"/>
                  </a:cubicBezTo>
                  <a:cubicBezTo>
                    <a:pt x="867" y="272"/>
                    <a:pt x="867" y="272"/>
                    <a:pt x="867" y="272"/>
                  </a:cubicBezTo>
                  <a:cubicBezTo>
                    <a:pt x="866" y="271"/>
                    <a:pt x="866" y="271"/>
                    <a:pt x="866" y="271"/>
                  </a:cubicBezTo>
                  <a:cubicBezTo>
                    <a:pt x="874" y="282"/>
                    <a:pt x="874" y="282"/>
                    <a:pt x="874" y="282"/>
                  </a:cubicBezTo>
                  <a:cubicBezTo>
                    <a:pt x="866" y="294"/>
                    <a:pt x="866" y="294"/>
                    <a:pt x="866" y="294"/>
                  </a:cubicBezTo>
                  <a:cubicBezTo>
                    <a:pt x="775" y="431"/>
                    <a:pt x="775" y="431"/>
                    <a:pt x="775" y="431"/>
                  </a:cubicBezTo>
                  <a:cubicBezTo>
                    <a:pt x="595" y="221"/>
                    <a:pt x="595" y="221"/>
                    <a:pt x="595" y="221"/>
                  </a:cubicBezTo>
                  <a:cubicBezTo>
                    <a:pt x="586" y="210"/>
                    <a:pt x="586" y="210"/>
                    <a:pt x="586" y="210"/>
                  </a:cubicBezTo>
                  <a:cubicBezTo>
                    <a:pt x="585" y="210"/>
                    <a:pt x="585" y="210"/>
                    <a:pt x="585" y="210"/>
                  </a:cubicBezTo>
                  <a:cubicBezTo>
                    <a:pt x="585" y="209"/>
                    <a:pt x="585" y="209"/>
                    <a:pt x="585" y="209"/>
                  </a:cubicBezTo>
                  <a:cubicBezTo>
                    <a:pt x="585" y="209"/>
                    <a:pt x="585" y="209"/>
                    <a:pt x="585" y="209"/>
                  </a:cubicBezTo>
                  <a:cubicBezTo>
                    <a:pt x="585" y="209"/>
                    <a:pt x="585" y="209"/>
                    <a:pt x="585" y="209"/>
                  </a:cubicBezTo>
                  <a:moveTo>
                    <a:pt x="752" y="114"/>
                  </a:moveTo>
                  <a:cubicBezTo>
                    <a:pt x="751" y="115"/>
                    <a:pt x="751" y="115"/>
                    <a:pt x="751" y="115"/>
                  </a:cubicBezTo>
                  <a:cubicBezTo>
                    <a:pt x="862" y="266"/>
                    <a:pt x="862" y="266"/>
                    <a:pt x="862" y="266"/>
                  </a:cubicBezTo>
                  <a:cubicBezTo>
                    <a:pt x="866" y="271"/>
                    <a:pt x="866" y="271"/>
                    <a:pt x="866" y="271"/>
                  </a:cubicBezTo>
                  <a:cubicBezTo>
                    <a:pt x="866" y="271"/>
                    <a:pt x="866" y="271"/>
                    <a:pt x="866" y="271"/>
                  </a:cubicBezTo>
                  <a:cubicBezTo>
                    <a:pt x="863" y="266"/>
                    <a:pt x="863" y="266"/>
                    <a:pt x="863" y="266"/>
                  </a:cubicBezTo>
                  <a:cubicBezTo>
                    <a:pt x="752" y="114"/>
                    <a:pt x="752" y="114"/>
                    <a:pt x="752" y="114"/>
                  </a:cubicBezTo>
                  <a:moveTo>
                    <a:pt x="668" y="0"/>
                  </a:moveTo>
                  <a:cubicBezTo>
                    <a:pt x="662" y="19"/>
                    <a:pt x="662" y="19"/>
                    <a:pt x="662" y="19"/>
                  </a:cubicBezTo>
                  <a:cubicBezTo>
                    <a:pt x="601" y="192"/>
                    <a:pt x="601" y="192"/>
                    <a:pt x="601" y="192"/>
                  </a:cubicBezTo>
                  <a:cubicBezTo>
                    <a:pt x="596" y="206"/>
                    <a:pt x="596" y="206"/>
                    <a:pt x="596" y="206"/>
                  </a:cubicBezTo>
                  <a:cubicBezTo>
                    <a:pt x="581" y="190"/>
                    <a:pt x="581" y="190"/>
                    <a:pt x="581" y="190"/>
                  </a:cubicBezTo>
                  <a:cubicBezTo>
                    <a:pt x="419" y="25"/>
                    <a:pt x="419" y="25"/>
                    <a:pt x="419" y="25"/>
                  </a:cubicBezTo>
                  <a:cubicBezTo>
                    <a:pt x="406" y="12"/>
                    <a:pt x="406" y="12"/>
                    <a:pt x="406" y="12"/>
                  </a:cubicBezTo>
                  <a:cubicBezTo>
                    <a:pt x="406" y="13"/>
                    <a:pt x="406" y="13"/>
                    <a:pt x="406" y="13"/>
                  </a:cubicBezTo>
                  <a:cubicBezTo>
                    <a:pt x="406" y="13"/>
                    <a:pt x="403" y="17"/>
                    <a:pt x="399" y="24"/>
                  </a:cubicBezTo>
                  <a:cubicBezTo>
                    <a:pt x="389" y="42"/>
                    <a:pt x="366" y="80"/>
                    <a:pt x="344" y="118"/>
                  </a:cubicBezTo>
                  <a:cubicBezTo>
                    <a:pt x="328" y="144"/>
                    <a:pt x="313" y="170"/>
                    <a:pt x="301" y="190"/>
                  </a:cubicBezTo>
                  <a:cubicBezTo>
                    <a:pt x="299" y="195"/>
                    <a:pt x="296" y="199"/>
                    <a:pt x="294" y="203"/>
                  </a:cubicBezTo>
                  <a:cubicBezTo>
                    <a:pt x="291" y="207"/>
                    <a:pt x="289" y="211"/>
                    <a:pt x="287" y="214"/>
                  </a:cubicBezTo>
                  <a:cubicBezTo>
                    <a:pt x="287" y="214"/>
                    <a:pt x="287" y="215"/>
                    <a:pt x="287" y="215"/>
                  </a:cubicBezTo>
                  <a:cubicBezTo>
                    <a:pt x="287" y="216"/>
                    <a:pt x="286" y="216"/>
                    <a:pt x="286" y="216"/>
                  </a:cubicBezTo>
                  <a:cubicBezTo>
                    <a:pt x="286" y="216"/>
                    <a:pt x="286" y="216"/>
                    <a:pt x="286" y="216"/>
                  </a:cubicBezTo>
                  <a:cubicBezTo>
                    <a:pt x="286" y="217"/>
                    <a:pt x="286" y="217"/>
                    <a:pt x="286" y="217"/>
                  </a:cubicBezTo>
                  <a:cubicBezTo>
                    <a:pt x="286" y="217"/>
                    <a:pt x="287" y="217"/>
                    <a:pt x="287" y="216"/>
                  </a:cubicBezTo>
                  <a:cubicBezTo>
                    <a:pt x="287" y="216"/>
                    <a:pt x="287" y="216"/>
                    <a:pt x="287" y="216"/>
                  </a:cubicBezTo>
                  <a:cubicBezTo>
                    <a:pt x="287" y="215"/>
                    <a:pt x="288" y="214"/>
                    <a:pt x="288" y="214"/>
                  </a:cubicBezTo>
                  <a:cubicBezTo>
                    <a:pt x="290" y="211"/>
                    <a:pt x="292" y="207"/>
                    <a:pt x="294" y="203"/>
                  </a:cubicBezTo>
                  <a:cubicBezTo>
                    <a:pt x="309" y="179"/>
                    <a:pt x="334" y="136"/>
                    <a:pt x="356" y="98"/>
                  </a:cubicBezTo>
                  <a:cubicBezTo>
                    <a:pt x="370" y="75"/>
                    <a:pt x="382" y="54"/>
                    <a:pt x="391" y="38"/>
                  </a:cubicBezTo>
                  <a:cubicBezTo>
                    <a:pt x="395" y="33"/>
                    <a:pt x="397" y="28"/>
                    <a:pt x="400" y="24"/>
                  </a:cubicBezTo>
                  <a:cubicBezTo>
                    <a:pt x="401" y="22"/>
                    <a:pt x="401" y="21"/>
                    <a:pt x="402" y="20"/>
                  </a:cubicBezTo>
                  <a:cubicBezTo>
                    <a:pt x="404" y="16"/>
                    <a:pt x="406" y="14"/>
                    <a:pt x="406" y="13"/>
                  </a:cubicBezTo>
                  <a:cubicBezTo>
                    <a:pt x="418" y="26"/>
                    <a:pt x="418" y="26"/>
                    <a:pt x="418" y="26"/>
                  </a:cubicBezTo>
                  <a:cubicBezTo>
                    <a:pt x="580" y="190"/>
                    <a:pt x="580" y="190"/>
                    <a:pt x="580" y="190"/>
                  </a:cubicBezTo>
                  <a:cubicBezTo>
                    <a:pt x="597" y="207"/>
                    <a:pt x="597" y="207"/>
                    <a:pt x="597" y="207"/>
                  </a:cubicBezTo>
                  <a:cubicBezTo>
                    <a:pt x="602" y="193"/>
                    <a:pt x="602" y="193"/>
                    <a:pt x="602" y="193"/>
                  </a:cubicBezTo>
                  <a:cubicBezTo>
                    <a:pt x="662" y="19"/>
                    <a:pt x="662" y="19"/>
                    <a:pt x="662" y="19"/>
                  </a:cubicBezTo>
                  <a:cubicBezTo>
                    <a:pt x="668" y="1"/>
                    <a:pt x="668" y="1"/>
                    <a:pt x="668" y="1"/>
                  </a:cubicBezTo>
                  <a:cubicBezTo>
                    <a:pt x="679" y="16"/>
                    <a:pt x="679" y="16"/>
                    <a:pt x="679" y="16"/>
                  </a:cubicBezTo>
                  <a:cubicBezTo>
                    <a:pt x="751" y="114"/>
                    <a:pt x="751" y="114"/>
                    <a:pt x="751" y="114"/>
                  </a:cubicBezTo>
                  <a:cubicBezTo>
                    <a:pt x="751" y="114"/>
                    <a:pt x="751" y="114"/>
                    <a:pt x="751" y="114"/>
                  </a:cubicBezTo>
                  <a:cubicBezTo>
                    <a:pt x="680" y="16"/>
                    <a:pt x="680" y="16"/>
                    <a:pt x="680" y="16"/>
                  </a:cubicBezTo>
                  <a:cubicBezTo>
                    <a:pt x="668" y="0"/>
                    <a:pt x="668" y="0"/>
                    <a:pt x="66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59"/>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close/>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close/>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60"/>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61"/>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close/>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close/>
                  <a:moveTo>
                    <a:pt x="1271" y="1849"/>
                  </a:moveTo>
                  <a:lnTo>
                    <a:pt x="1044" y="2152"/>
                  </a:lnTo>
                  <a:lnTo>
                    <a:pt x="1023" y="2180"/>
                  </a:lnTo>
                  <a:lnTo>
                    <a:pt x="1023" y="2180"/>
                  </a:lnTo>
                  <a:lnTo>
                    <a:pt x="1023" y="2180"/>
                  </a:lnTo>
                  <a:lnTo>
                    <a:pt x="1046" y="2152"/>
                  </a:lnTo>
                  <a:lnTo>
                    <a:pt x="1273" y="1849"/>
                  </a:lnTo>
                  <a:lnTo>
                    <a:pt x="1271" y="1849"/>
                  </a:lnTo>
                  <a:close/>
                  <a:moveTo>
                    <a:pt x="1535" y="1503"/>
                  </a:moveTo>
                  <a:lnTo>
                    <a:pt x="1521" y="1520"/>
                  </a:lnTo>
                  <a:lnTo>
                    <a:pt x="1273" y="1849"/>
                  </a:lnTo>
                  <a:lnTo>
                    <a:pt x="1273" y="1849"/>
                  </a:lnTo>
                  <a:lnTo>
                    <a:pt x="1521" y="1520"/>
                  </a:lnTo>
                  <a:lnTo>
                    <a:pt x="1533" y="1505"/>
                  </a:lnTo>
                  <a:lnTo>
                    <a:pt x="1535" y="1503"/>
                  </a:lnTo>
                  <a:close/>
                  <a:moveTo>
                    <a:pt x="1540" y="1498"/>
                  </a:moveTo>
                  <a:lnTo>
                    <a:pt x="1538" y="1498"/>
                  </a:lnTo>
                  <a:lnTo>
                    <a:pt x="1535" y="1502"/>
                  </a:lnTo>
                  <a:lnTo>
                    <a:pt x="1535" y="1503"/>
                  </a:lnTo>
                  <a:lnTo>
                    <a:pt x="1540" y="1498"/>
                  </a:lnTo>
                  <a:close/>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close/>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close/>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close/>
                  <a:moveTo>
                    <a:pt x="660" y="1113"/>
                  </a:moveTo>
                  <a:lnTo>
                    <a:pt x="662" y="1109"/>
                  </a:lnTo>
                  <a:lnTo>
                    <a:pt x="662" y="1111"/>
                  </a:lnTo>
                  <a:lnTo>
                    <a:pt x="660" y="1113"/>
                  </a:lnTo>
                  <a:close/>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62"/>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moveTo>
                    <a:pt x="1271" y="1849"/>
                  </a:moveTo>
                  <a:lnTo>
                    <a:pt x="1044" y="2152"/>
                  </a:lnTo>
                  <a:lnTo>
                    <a:pt x="1023" y="2180"/>
                  </a:lnTo>
                  <a:lnTo>
                    <a:pt x="1023" y="2180"/>
                  </a:lnTo>
                  <a:lnTo>
                    <a:pt x="1023" y="2180"/>
                  </a:lnTo>
                  <a:lnTo>
                    <a:pt x="1046" y="2152"/>
                  </a:lnTo>
                  <a:lnTo>
                    <a:pt x="1273" y="1849"/>
                  </a:lnTo>
                  <a:lnTo>
                    <a:pt x="1271" y="1849"/>
                  </a:lnTo>
                  <a:moveTo>
                    <a:pt x="1535" y="1503"/>
                  </a:moveTo>
                  <a:lnTo>
                    <a:pt x="1521" y="1520"/>
                  </a:lnTo>
                  <a:lnTo>
                    <a:pt x="1273" y="1849"/>
                  </a:lnTo>
                  <a:lnTo>
                    <a:pt x="1273" y="1849"/>
                  </a:lnTo>
                  <a:lnTo>
                    <a:pt x="1521" y="1520"/>
                  </a:lnTo>
                  <a:lnTo>
                    <a:pt x="1533" y="1505"/>
                  </a:lnTo>
                  <a:lnTo>
                    <a:pt x="1535" y="1503"/>
                  </a:lnTo>
                  <a:moveTo>
                    <a:pt x="1540" y="1498"/>
                  </a:moveTo>
                  <a:lnTo>
                    <a:pt x="1538" y="1498"/>
                  </a:lnTo>
                  <a:lnTo>
                    <a:pt x="1535" y="1502"/>
                  </a:lnTo>
                  <a:lnTo>
                    <a:pt x="1535" y="1503"/>
                  </a:lnTo>
                  <a:lnTo>
                    <a:pt x="1540" y="1498"/>
                  </a:lnTo>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moveTo>
                    <a:pt x="660" y="1113"/>
                  </a:moveTo>
                  <a:lnTo>
                    <a:pt x="662" y="1109"/>
                  </a:lnTo>
                  <a:lnTo>
                    <a:pt x="662" y="1111"/>
                  </a:lnTo>
                  <a:lnTo>
                    <a:pt x="660" y="1113"/>
                  </a:lnTo>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63"/>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64"/>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65"/>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close/>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close/>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66"/>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67"/>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68"/>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69"/>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70"/>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71"/>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close/>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72"/>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73"/>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close/>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74"/>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75"/>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close/>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76"/>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77"/>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78"/>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300"/>
            <p:cNvSpPr>
              <a:spLocks noEditPoints="1"/>
            </p:cNvSpPr>
            <p:nvPr userDrawn="1"/>
          </p:nvSpPr>
          <p:spPr bwMode="auto">
            <a:xfrm>
              <a:off x="8304213" y="512762"/>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34"/>
            <p:cNvSpPr>
              <a:spLocks noEditPoints="1"/>
            </p:cNvSpPr>
            <p:nvPr userDrawn="1"/>
          </p:nvSpPr>
          <p:spPr bwMode="auto">
            <a:xfrm>
              <a:off x="9239250" y="423862"/>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39"/>
            <p:cNvSpPr>
              <a:spLocks noEditPoints="1"/>
            </p:cNvSpPr>
            <p:nvPr userDrawn="1"/>
          </p:nvSpPr>
          <p:spPr bwMode="auto">
            <a:xfrm>
              <a:off x="7686675" y="828675"/>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58"/>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59"/>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60"/>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close/>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61"/>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4"/>
            <p:cNvSpPr>
              <a:spLocks noEditPoints="1"/>
            </p:cNvSpPr>
            <p:nvPr userDrawn="1"/>
          </p:nvSpPr>
          <p:spPr bwMode="auto">
            <a:xfrm>
              <a:off x="8255001" y="6435726"/>
              <a:ext cx="107950"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90"/>
            <p:cNvSpPr>
              <a:spLocks noEditPoints="1"/>
            </p:cNvSpPr>
            <p:nvPr userDrawn="1"/>
          </p:nvSpPr>
          <p:spPr bwMode="auto">
            <a:xfrm>
              <a:off x="10142539" y="6259513"/>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91"/>
            <p:cNvSpPr>
              <a:spLocks noEditPoints="1"/>
            </p:cNvSpPr>
            <p:nvPr userDrawn="1"/>
          </p:nvSpPr>
          <p:spPr bwMode="auto">
            <a:xfrm>
              <a:off x="9250364" y="6218238"/>
              <a:ext cx="109538"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92"/>
            <p:cNvSpPr>
              <a:spLocks noEditPoints="1"/>
            </p:cNvSpPr>
            <p:nvPr userDrawn="1"/>
          </p:nvSpPr>
          <p:spPr bwMode="auto">
            <a:xfrm>
              <a:off x="9702801" y="5487988"/>
              <a:ext cx="114300" cy="100013"/>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18"/>
            <p:cNvSpPr>
              <a:spLocks/>
            </p:cNvSpPr>
            <p:nvPr userDrawn="1"/>
          </p:nvSpPr>
          <p:spPr bwMode="auto">
            <a:xfrm>
              <a:off x="8847139" y="5580063"/>
              <a:ext cx="109538"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19"/>
            <p:cNvSpPr>
              <a:spLocks noEditPoints="1"/>
            </p:cNvSpPr>
            <p:nvPr userDrawn="1"/>
          </p:nvSpPr>
          <p:spPr bwMode="auto">
            <a:xfrm>
              <a:off x="8064501" y="5362576"/>
              <a:ext cx="115888" cy="100013"/>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20"/>
            <p:cNvSpPr>
              <a:spLocks noEditPoints="1"/>
            </p:cNvSpPr>
            <p:nvPr userDrawn="1"/>
          </p:nvSpPr>
          <p:spPr bwMode="auto">
            <a:xfrm>
              <a:off x="7691439" y="6507163"/>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21"/>
            <p:cNvSpPr>
              <a:spLocks noEditPoints="1"/>
            </p:cNvSpPr>
            <p:nvPr userDrawn="1"/>
          </p:nvSpPr>
          <p:spPr bwMode="auto">
            <a:xfrm>
              <a:off x="7232651" y="5662613"/>
              <a:ext cx="109538" cy="101600"/>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22"/>
            <p:cNvSpPr>
              <a:spLocks noEditPoints="1"/>
            </p:cNvSpPr>
            <p:nvPr userDrawn="1"/>
          </p:nvSpPr>
          <p:spPr bwMode="auto">
            <a:xfrm>
              <a:off x="8339139" y="5830888"/>
              <a:ext cx="111125" cy="103188"/>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33"/>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close/>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close/>
                  <a:moveTo>
                    <a:pt x="1066" y="1935"/>
                  </a:moveTo>
                  <a:lnTo>
                    <a:pt x="1064" y="1935"/>
                  </a:lnTo>
                  <a:lnTo>
                    <a:pt x="1201" y="2380"/>
                  </a:lnTo>
                  <a:lnTo>
                    <a:pt x="1214" y="2425"/>
                  </a:lnTo>
                  <a:lnTo>
                    <a:pt x="1201" y="2418"/>
                  </a:lnTo>
                  <a:lnTo>
                    <a:pt x="1201" y="2420"/>
                  </a:lnTo>
                  <a:lnTo>
                    <a:pt x="1216" y="2427"/>
                  </a:lnTo>
                  <a:lnTo>
                    <a:pt x="1201" y="2380"/>
                  </a:lnTo>
                  <a:lnTo>
                    <a:pt x="1066" y="1935"/>
                  </a:lnTo>
                  <a:close/>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close/>
                  <a:moveTo>
                    <a:pt x="1605" y="1854"/>
                  </a:moveTo>
                  <a:lnTo>
                    <a:pt x="1605" y="1856"/>
                  </a:lnTo>
                  <a:lnTo>
                    <a:pt x="1605" y="1856"/>
                  </a:lnTo>
                  <a:lnTo>
                    <a:pt x="1605" y="1856"/>
                  </a:lnTo>
                  <a:lnTo>
                    <a:pt x="1605"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close/>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close/>
                  <a:moveTo>
                    <a:pt x="727" y="195"/>
                  </a:moveTo>
                  <a:lnTo>
                    <a:pt x="725" y="195"/>
                  </a:lnTo>
                  <a:lnTo>
                    <a:pt x="1131" y="413"/>
                  </a:lnTo>
                  <a:lnTo>
                    <a:pt x="1158" y="426"/>
                  </a:lnTo>
                  <a:lnTo>
                    <a:pt x="1158" y="424"/>
                  </a:lnTo>
                  <a:lnTo>
                    <a:pt x="1133" y="411"/>
                  </a:lnTo>
                  <a:lnTo>
                    <a:pt x="727" y="195"/>
                  </a:lnTo>
                  <a:close/>
                  <a:moveTo>
                    <a:pt x="359" y="0"/>
                  </a:moveTo>
                  <a:lnTo>
                    <a:pt x="359" y="0"/>
                  </a:lnTo>
                  <a:lnTo>
                    <a:pt x="359" y="0"/>
                  </a:lnTo>
                  <a:lnTo>
                    <a:pt x="359" y="0"/>
                  </a:lnTo>
                  <a:close/>
                  <a:moveTo>
                    <a:pt x="361" y="0"/>
                  </a:moveTo>
                  <a:lnTo>
                    <a:pt x="359" y="0"/>
                  </a:lnTo>
                  <a:lnTo>
                    <a:pt x="377" y="9"/>
                  </a:lnTo>
                  <a:lnTo>
                    <a:pt x="725" y="195"/>
                  </a:lnTo>
                  <a:lnTo>
                    <a:pt x="725" y="195"/>
                  </a:lnTo>
                  <a:lnTo>
                    <a:pt x="377"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34"/>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moveTo>
                    <a:pt x="1066" y="1935"/>
                  </a:moveTo>
                  <a:lnTo>
                    <a:pt x="1064" y="1935"/>
                  </a:lnTo>
                  <a:lnTo>
                    <a:pt x="1201" y="2380"/>
                  </a:lnTo>
                  <a:lnTo>
                    <a:pt x="1214" y="2425"/>
                  </a:lnTo>
                  <a:lnTo>
                    <a:pt x="1201" y="2418"/>
                  </a:lnTo>
                  <a:lnTo>
                    <a:pt x="1201" y="2420"/>
                  </a:lnTo>
                  <a:lnTo>
                    <a:pt x="1216" y="2427"/>
                  </a:lnTo>
                  <a:lnTo>
                    <a:pt x="1201" y="2380"/>
                  </a:lnTo>
                  <a:lnTo>
                    <a:pt x="1066" y="1935"/>
                  </a:lnTo>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moveTo>
                    <a:pt x="1605" y="1854"/>
                  </a:moveTo>
                  <a:lnTo>
                    <a:pt x="1605" y="1856"/>
                  </a:lnTo>
                  <a:lnTo>
                    <a:pt x="1605" y="1856"/>
                  </a:lnTo>
                  <a:lnTo>
                    <a:pt x="1605" y="1856"/>
                  </a:lnTo>
                  <a:lnTo>
                    <a:pt x="1605" y="1854"/>
                  </a:lnTo>
                  <a:moveTo>
                    <a:pt x="1617" y="1850"/>
                  </a:moveTo>
                  <a:lnTo>
                    <a:pt x="1615" y="1852"/>
                  </a:lnTo>
                  <a:lnTo>
                    <a:pt x="1617" y="1852"/>
                  </a:lnTo>
                  <a:lnTo>
                    <a:pt x="1617" y="1850"/>
                  </a:lnTo>
                  <a:moveTo>
                    <a:pt x="1611" y="1845"/>
                  </a:moveTo>
                  <a:lnTo>
                    <a:pt x="1613" y="1847"/>
                  </a:lnTo>
                  <a:lnTo>
                    <a:pt x="1615" y="1850"/>
                  </a:lnTo>
                  <a:lnTo>
                    <a:pt x="1615" y="1850"/>
                  </a:lnTo>
                  <a:lnTo>
                    <a:pt x="1611" y="1845"/>
                  </a:lnTo>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moveTo>
                    <a:pt x="1521" y="1003"/>
                  </a:moveTo>
                  <a:lnTo>
                    <a:pt x="1521" y="1003"/>
                  </a:lnTo>
                  <a:lnTo>
                    <a:pt x="1521" y="1003"/>
                  </a:lnTo>
                  <a:lnTo>
                    <a:pt x="1521" y="1003"/>
                  </a:lnTo>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moveTo>
                    <a:pt x="1160" y="426"/>
                  </a:moveTo>
                  <a:lnTo>
                    <a:pt x="1160" y="426"/>
                  </a:lnTo>
                  <a:lnTo>
                    <a:pt x="1160" y="428"/>
                  </a:lnTo>
                  <a:lnTo>
                    <a:pt x="1169" y="432"/>
                  </a:lnTo>
                  <a:lnTo>
                    <a:pt x="1160" y="432"/>
                  </a:lnTo>
                  <a:lnTo>
                    <a:pt x="1160" y="432"/>
                  </a:lnTo>
                  <a:lnTo>
                    <a:pt x="1171" y="434"/>
                  </a:lnTo>
                  <a:lnTo>
                    <a:pt x="1171" y="432"/>
                  </a:lnTo>
                  <a:lnTo>
                    <a:pt x="1160" y="426"/>
                  </a:lnTo>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moveTo>
                    <a:pt x="727" y="195"/>
                  </a:moveTo>
                  <a:lnTo>
                    <a:pt x="725" y="195"/>
                  </a:lnTo>
                  <a:lnTo>
                    <a:pt x="1131" y="413"/>
                  </a:lnTo>
                  <a:lnTo>
                    <a:pt x="1158" y="426"/>
                  </a:lnTo>
                  <a:lnTo>
                    <a:pt x="1158" y="424"/>
                  </a:lnTo>
                  <a:lnTo>
                    <a:pt x="1133" y="411"/>
                  </a:lnTo>
                  <a:lnTo>
                    <a:pt x="727" y="195"/>
                  </a:lnTo>
                  <a:moveTo>
                    <a:pt x="359" y="0"/>
                  </a:moveTo>
                  <a:lnTo>
                    <a:pt x="359" y="0"/>
                  </a:lnTo>
                  <a:lnTo>
                    <a:pt x="359" y="0"/>
                  </a:lnTo>
                  <a:lnTo>
                    <a:pt x="359" y="0"/>
                  </a:lnTo>
                  <a:moveTo>
                    <a:pt x="361" y="0"/>
                  </a:moveTo>
                  <a:lnTo>
                    <a:pt x="359" y="0"/>
                  </a:lnTo>
                  <a:lnTo>
                    <a:pt x="377" y="9"/>
                  </a:lnTo>
                  <a:lnTo>
                    <a:pt x="725" y="195"/>
                  </a:lnTo>
                  <a:lnTo>
                    <a:pt x="725" y="195"/>
                  </a:lnTo>
                  <a:lnTo>
                    <a:pt x="377" y="9"/>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35"/>
            <p:cNvSpPr>
              <a:spLocks noEditPoints="1"/>
            </p:cNvSpPr>
            <p:nvPr userDrawn="1"/>
          </p:nvSpPr>
          <p:spPr bwMode="auto">
            <a:xfrm>
              <a:off x="7847014" y="4306888"/>
              <a:ext cx="4402138"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37"/>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close/>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close/>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38"/>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39"/>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close/>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close/>
                  <a:moveTo>
                    <a:pt x="1272" y="1848"/>
                  </a:moveTo>
                  <a:lnTo>
                    <a:pt x="1044" y="2151"/>
                  </a:lnTo>
                  <a:lnTo>
                    <a:pt x="1023" y="2179"/>
                  </a:lnTo>
                  <a:lnTo>
                    <a:pt x="1023" y="2179"/>
                  </a:lnTo>
                  <a:lnTo>
                    <a:pt x="1023" y="2179"/>
                  </a:lnTo>
                  <a:lnTo>
                    <a:pt x="1046" y="2151"/>
                  </a:lnTo>
                  <a:lnTo>
                    <a:pt x="1273" y="1848"/>
                  </a:lnTo>
                  <a:lnTo>
                    <a:pt x="1272" y="1848"/>
                  </a:lnTo>
                  <a:close/>
                  <a:moveTo>
                    <a:pt x="1535" y="1503"/>
                  </a:moveTo>
                  <a:lnTo>
                    <a:pt x="1522" y="1520"/>
                  </a:lnTo>
                  <a:lnTo>
                    <a:pt x="1273" y="1848"/>
                  </a:lnTo>
                  <a:lnTo>
                    <a:pt x="1273" y="1848"/>
                  </a:lnTo>
                  <a:lnTo>
                    <a:pt x="1522" y="1520"/>
                  </a:lnTo>
                  <a:lnTo>
                    <a:pt x="1533" y="1505"/>
                  </a:lnTo>
                  <a:lnTo>
                    <a:pt x="1535" y="1503"/>
                  </a:lnTo>
                  <a:close/>
                  <a:moveTo>
                    <a:pt x="1540" y="1497"/>
                  </a:moveTo>
                  <a:lnTo>
                    <a:pt x="1539" y="1497"/>
                  </a:lnTo>
                  <a:lnTo>
                    <a:pt x="1535" y="1501"/>
                  </a:lnTo>
                  <a:lnTo>
                    <a:pt x="1535" y="1503"/>
                  </a:lnTo>
                  <a:lnTo>
                    <a:pt x="1540" y="1497"/>
                  </a:lnTo>
                  <a:close/>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close/>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close/>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close/>
                  <a:moveTo>
                    <a:pt x="660" y="1112"/>
                  </a:moveTo>
                  <a:lnTo>
                    <a:pt x="662" y="1108"/>
                  </a:lnTo>
                  <a:lnTo>
                    <a:pt x="662" y="1110"/>
                  </a:lnTo>
                  <a:lnTo>
                    <a:pt x="660" y="1112"/>
                  </a:lnTo>
                  <a:close/>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40"/>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moveTo>
                    <a:pt x="1272" y="1848"/>
                  </a:moveTo>
                  <a:lnTo>
                    <a:pt x="1044" y="2151"/>
                  </a:lnTo>
                  <a:lnTo>
                    <a:pt x="1023" y="2179"/>
                  </a:lnTo>
                  <a:lnTo>
                    <a:pt x="1023" y="2179"/>
                  </a:lnTo>
                  <a:lnTo>
                    <a:pt x="1023" y="2179"/>
                  </a:lnTo>
                  <a:lnTo>
                    <a:pt x="1046" y="2151"/>
                  </a:lnTo>
                  <a:lnTo>
                    <a:pt x="1273" y="1848"/>
                  </a:lnTo>
                  <a:lnTo>
                    <a:pt x="1272" y="1848"/>
                  </a:lnTo>
                  <a:moveTo>
                    <a:pt x="1535" y="1503"/>
                  </a:moveTo>
                  <a:lnTo>
                    <a:pt x="1522" y="1520"/>
                  </a:lnTo>
                  <a:lnTo>
                    <a:pt x="1273" y="1848"/>
                  </a:lnTo>
                  <a:lnTo>
                    <a:pt x="1273" y="1848"/>
                  </a:lnTo>
                  <a:lnTo>
                    <a:pt x="1522" y="1520"/>
                  </a:lnTo>
                  <a:lnTo>
                    <a:pt x="1533" y="1505"/>
                  </a:lnTo>
                  <a:lnTo>
                    <a:pt x="1535" y="1503"/>
                  </a:lnTo>
                  <a:moveTo>
                    <a:pt x="1540" y="1497"/>
                  </a:moveTo>
                  <a:lnTo>
                    <a:pt x="1539" y="1497"/>
                  </a:lnTo>
                  <a:lnTo>
                    <a:pt x="1535" y="1501"/>
                  </a:lnTo>
                  <a:lnTo>
                    <a:pt x="1535" y="1503"/>
                  </a:lnTo>
                  <a:lnTo>
                    <a:pt x="1540" y="1497"/>
                  </a:lnTo>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moveTo>
                    <a:pt x="660" y="1112"/>
                  </a:moveTo>
                  <a:lnTo>
                    <a:pt x="662" y="1108"/>
                  </a:lnTo>
                  <a:lnTo>
                    <a:pt x="662" y="1110"/>
                  </a:lnTo>
                  <a:lnTo>
                    <a:pt x="660" y="1112"/>
                  </a:lnTo>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41"/>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42"/>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51"/>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close/>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52"/>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53"/>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close/>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54"/>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55"/>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256"/>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5" name="Text Placeholder 44"/>
          <p:cNvSpPr>
            <a:spLocks noGrp="1"/>
          </p:cNvSpPr>
          <p:nvPr>
            <p:ph type="body" sz="quarter" idx="10" hasCustomPrompt="1"/>
          </p:nvPr>
        </p:nvSpPr>
        <p:spPr>
          <a:xfrm>
            <a:off x="10494965" y="6184674"/>
            <a:ext cx="1389060" cy="496887"/>
          </a:xfrm>
        </p:spPr>
        <p:txBody>
          <a:bodyPr>
            <a:normAutofit/>
          </a:bodyPr>
          <a:lstStyle>
            <a:lvl1pPr marL="0" indent="0" algn="r">
              <a:buNone/>
              <a:defRPr sz="1800" baseline="0"/>
            </a:lvl1pPr>
          </a:lstStyle>
          <a:p>
            <a:pPr lvl="0"/>
            <a:r>
              <a:rPr lang="en-US" dirty="0"/>
              <a:t>Click to edit text</a:t>
            </a:r>
          </a:p>
        </p:txBody>
      </p:sp>
      <p:pic>
        <p:nvPicPr>
          <p:cNvPr id="101" name="Picture 10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6142736"/>
            <a:ext cx="2387600" cy="422750"/>
          </a:xfrm>
          <a:prstGeom prst="rect">
            <a:avLst/>
          </a:prstGeom>
        </p:spPr>
      </p:pic>
    </p:spTree>
    <p:extLst>
      <p:ext uri="{BB962C8B-B14F-4D97-AF65-F5344CB8AC3E}">
        <p14:creationId xmlns:p14="http://schemas.microsoft.com/office/powerpoint/2010/main" val="42150149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8"/>
                                        </p:tgtEl>
                                        <p:attrNameLst>
                                          <p:attrName>style.visibility</p:attrName>
                                        </p:attrNameLst>
                                      </p:cBhvr>
                                      <p:to>
                                        <p:strVal val="visible"/>
                                      </p:to>
                                    </p:set>
                                    <p:animEffect transition="in" filter="fade">
                                      <p:cBhvr>
                                        <p:cTn id="7" dur="500"/>
                                        <p:tgtEl>
                                          <p:spTgt spid="398"/>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2" presetClass="entr" presetSubtype="8" decel="10000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304"/>
                                        </p:tgtEl>
                                        <p:attrNameLst>
                                          <p:attrName>style.visibility</p:attrName>
                                        </p:attrNameLst>
                                      </p:cBhvr>
                                      <p:to>
                                        <p:strVal val="visible"/>
                                      </p:to>
                                    </p:set>
                                    <p:animEffect transition="in" filter="wipe(up)">
                                      <p:cBhvr>
                                        <p:cTn id="17" dur="2000"/>
                                        <p:tgtEl>
                                          <p:spTgt spid="304"/>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2000"/>
                                        <p:tgtEl>
                                          <p:spTgt spid="4"/>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5">
                                            <p:txEl>
                                              <p:pRg st="0" end="0"/>
                                            </p:txEl>
                                          </p:spTgt>
                                        </p:tgtEl>
                                        <p:attrNameLst>
                                          <p:attrName>style.visibility</p:attrName>
                                        </p:attrNameLst>
                                      </p:cBhvr>
                                      <p:to>
                                        <p:strVal val="visible"/>
                                      </p:to>
                                    </p:set>
                                    <p:animEffect transition="in" filter="fade">
                                      <p:cBhvr>
                                        <p:cTn id="30"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1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9" grpId="0" animBg="1"/>
      <p:bldP spid="304" grpId="0" animBg="1"/>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sp>
        <p:nvSpPr>
          <p:cNvPr id="3" name="Content Placeholder 2"/>
          <p:cNvSpPr>
            <a:spLocks noGrp="1"/>
          </p:cNvSpPr>
          <p:nvPr>
            <p:ph idx="1"/>
          </p:nvPr>
        </p:nvSpPr>
        <p:spPr>
          <a:xfrm>
            <a:off x="381000" y="1246041"/>
            <a:ext cx="11430000" cy="4409691"/>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732071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sp>
        <p:nvSpPr>
          <p:cNvPr id="5" name="Oval 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
        <p:nvSpPr>
          <p:cNvPr id="9" name="TextBox 8"/>
          <p:cNvSpPr txBox="1"/>
          <p:nvPr/>
        </p:nvSpPr>
        <p:spPr>
          <a:xfrm>
            <a:off x="11490960" y="6308255"/>
            <a:ext cx="342900" cy="246221"/>
          </a:xfrm>
          <a:prstGeom prst="rect">
            <a:avLst/>
          </a:prstGeom>
          <a:noFill/>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spTree>
    <p:extLst>
      <p:ext uri="{BB962C8B-B14F-4D97-AF65-F5344CB8AC3E}">
        <p14:creationId xmlns:p14="http://schemas.microsoft.com/office/powerpoint/2010/main" val="44461622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594144511"/>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795326"/>
          </a:xfrm>
        </p:spPr>
        <p:txBody>
          <a:bodyPr>
            <a:normAutofit/>
          </a:bodyPr>
          <a:lstStyle>
            <a:lvl1pPr>
              <a:defRPr sz="3200">
                <a:solidFill>
                  <a:srgbClr val="0066CC"/>
                </a:solidFill>
              </a:defRPr>
            </a:lvl1pPr>
          </a:lstStyle>
          <a:p>
            <a:r>
              <a:rPr lang="en-US"/>
              <a:t>Click to edit Master title style</a:t>
            </a:r>
            <a:endParaRPr lang="en-US" dirty="0"/>
          </a:p>
        </p:txBody>
      </p:sp>
      <p:sp>
        <p:nvSpPr>
          <p:cNvPr id="3" name="Content Placeholder 2"/>
          <p:cNvSpPr>
            <a:spLocks noGrp="1"/>
          </p:cNvSpPr>
          <p:nvPr>
            <p:ph idx="1"/>
          </p:nvPr>
        </p:nvSpPr>
        <p:spPr>
          <a:xfrm>
            <a:off x="609600" y="1600200"/>
            <a:ext cx="109728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3"/>
          </p:nvPr>
        </p:nvSpPr>
        <p:spPr>
          <a:xfrm>
            <a:off x="609600" y="1069966"/>
            <a:ext cx="10972800" cy="530235"/>
          </a:xfrm>
        </p:spPr>
        <p:txBody>
          <a:bodyPr>
            <a:normAutofit/>
          </a:bodyPr>
          <a:lstStyle>
            <a:lvl1pPr marL="0" indent="0">
              <a:buNone/>
              <a:defRPr sz="2800" b="0">
                <a:solidFill>
                  <a:schemeClr val="tx1">
                    <a:lumMod val="65000"/>
                    <a:lumOff val="35000"/>
                  </a:schemeClr>
                </a:solidFill>
              </a:defRPr>
            </a:lvl1pPr>
            <a:lvl2pPr marL="457200" indent="0">
              <a:buNone/>
              <a:defRPr/>
            </a:lvl2pPr>
            <a:lvl3pPr marL="914400" indent="0">
              <a:buNone/>
              <a:defRPr/>
            </a:lvl3pPr>
          </a:lstStyle>
          <a:p>
            <a:pPr lvl="0"/>
            <a:r>
              <a:rPr lang="en-US"/>
              <a:t>Click to edit Master text styles</a:t>
            </a:r>
          </a:p>
        </p:txBody>
      </p:sp>
      <p:sp>
        <p:nvSpPr>
          <p:cNvPr id="5" name="Date Placeholder 3"/>
          <p:cNvSpPr>
            <a:spLocks noGrp="1"/>
          </p:cNvSpPr>
          <p:nvPr>
            <p:ph type="dt" sz="half" idx="14"/>
          </p:nvPr>
        </p:nvSpPr>
        <p:spPr>
          <a:xfrm>
            <a:off x="8737600" y="6356351"/>
            <a:ext cx="28448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5"/>
          </p:nvPr>
        </p:nvSpPr>
        <p:spPr>
          <a:xfrm>
            <a:off x="4665133" y="6356351"/>
            <a:ext cx="2844800" cy="365125"/>
          </a:xfrm>
          <a:prstGeom prst="rect">
            <a:avLst/>
          </a:prstGeom>
        </p:spPr>
        <p:txBody>
          <a:bodyPr/>
          <a:lstStyle>
            <a:lvl1pPr>
              <a:defRPr/>
            </a:lvl1pPr>
          </a:lstStyle>
          <a:p>
            <a:pPr>
              <a:defRPr/>
            </a:pPr>
            <a:fld id="{75459B05-C585-B04F-866E-B61244F195A4}" type="slidenum">
              <a:rPr lang="en-US"/>
              <a:pPr>
                <a:defRPr/>
              </a:pPr>
              <a:t>‹#›</a:t>
            </a:fld>
            <a:endParaRPr lang="en-US" dirty="0"/>
          </a:p>
        </p:txBody>
      </p:sp>
    </p:spTree>
    <p:extLst>
      <p:ext uri="{BB962C8B-B14F-4D97-AF65-F5344CB8AC3E}">
        <p14:creationId xmlns:p14="http://schemas.microsoft.com/office/powerpoint/2010/main" val="746434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 y="1"/>
            <a:ext cx="12215284" cy="6870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9001" y="2824263"/>
            <a:ext cx="8860480" cy="473924"/>
          </a:xfrm>
        </p:spPr>
        <p:txBody>
          <a:bodyPr/>
          <a:lstStyle>
            <a:lvl1pPr>
              <a:defRPr b="1">
                <a:solidFill>
                  <a:srgbClr val="595959"/>
                </a:solidFill>
              </a:defRPr>
            </a:lvl1pPr>
          </a:lstStyle>
          <a:p>
            <a:r>
              <a:rPr lang="en-US"/>
              <a:t>Click to edit Master title style</a:t>
            </a:r>
            <a:endParaRPr lang="en-US" dirty="0"/>
          </a:p>
        </p:txBody>
      </p:sp>
      <p:sp>
        <p:nvSpPr>
          <p:cNvPr id="17" name="Text Placeholder 16"/>
          <p:cNvSpPr>
            <a:spLocks noGrp="1"/>
          </p:cNvSpPr>
          <p:nvPr>
            <p:ph type="body" sz="quarter" idx="10"/>
          </p:nvPr>
        </p:nvSpPr>
        <p:spPr>
          <a:xfrm>
            <a:off x="1149001" y="3311544"/>
            <a:ext cx="6643872" cy="478643"/>
          </a:xfrm>
        </p:spPr>
        <p:txBody>
          <a:bodyPr/>
          <a:lstStyle>
            <a:lvl1pPr marL="0" indent="0" algn="l">
              <a:buFont typeface="Arial"/>
              <a:buNone/>
              <a:defRPr>
                <a:solidFill>
                  <a:srgbClr val="0066CC"/>
                </a:solidFill>
              </a:defRPr>
            </a:lvl1pPr>
            <a:lvl2pPr marL="457189" indent="0" algn="l">
              <a:buNone/>
              <a:defRPr>
                <a:solidFill>
                  <a:srgbClr val="0066CC"/>
                </a:solidFill>
              </a:defRPr>
            </a:lvl2pPr>
            <a:lvl3pPr marL="914377" indent="0" algn="l">
              <a:buNone/>
              <a:defRPr>
                <a:solidFill>
                  <a:srgbClr val="0066CC"/>
                </a:solidFill>
              </a:defRPr>
            </a:lvl3pPr>
            <a:lvl4pPr marL="1371566" indent="0" algn="l">
              <a:buNone/>
              <a:defRPr>
                <a:solidFill>
                  <a:srgbClr val="0066CC"/>
                </a:solidFill>
              </a:defRPr>
            </a:lvl4pPr>
            <a:lvl5pPr marL="1828754" indent="0" algn="l">
              <a:buNone/>
              <a:defRPr>
                <a:solidFill>
                  <a:srgbClr val="0066CC"/>
                </a:solidFill>
              </a:defRPr>
            </a:lvl5pPr>
          </a:lstStyle>
          <a:p>
            <a:pPr lvl="0"/>
            <a:r>
              <a:rPr lang="en-US"/>
              <a:t>Click to edit Master text styles</a:t>
            </a:r>
          </a:p>
        </p:txBody>
      </p:sp>
      <p:sp>
        <p:nvSpPr>
          <p:cNvPr id="4" name="Text Placeholder 3"/>
          <p:cNvSpPr>
            <a:spLocks noGrp="1"/>
          </p:cNvSpPr>
          <p:nvPr>
            <p:ph type="body" sz="quarter" idx="11"/>
          </p:nvPr>
        </p:nvSpPr>
        <p:spPr>
          <a:xfrm>
            <a:off x="1148410" y="3964447"/>
            <a:ext cx="6644245" cy="355228"/>
          </a:xfrm>
        </p:spPr>
        <p:txBody>
          <a:bodyPr>
            <a:normAutofit/>
          </a:bodyPr>
          <a:lstStyle>
            <a:lvl1pPr marL="0" indent="0">
              <a:buNone/>
              <a:defRPr sz="1800" baseline="0">
                <a:solidFill>
                  <a:schemeClr val="tx1">
                    <a:lumMod val="75000"/>
                    <a:lumOff val="25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sp>
        <p:nvSpPr>
          <p:cNvPr id="10" name="Text Placeholder 9"/>
          <p:cNvSpPr>
            <a:spLocks noGrp="1"/>
          </p:cNvSpPr>
          <p:nvPr>
            <p:ph type="body" sz="quarter" idx="13"/>
          </p:nvPr>
        </p:nvSpPr>
        <p:spPr>
          <a:xfrm>
            <a:off x="1147879" y="4694193"/>
            <a:ext cx="4035603" cy="341496"/>
          </a:xfrm>
        </p:spPr>
        <p:txBody>
          <a:bodyPr>
            <a:normAutofit/>
          </a:bodyPr>
          <a:lstStyle>
            <a:lvl1pPr marL="0" indent="0">
              <a:buNone/>
              <a:defRPr sz="1400"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spTree>
    <p:extLst>
      <p:ext uri="{BB962C8B-B14F-4D97-AF65-F5344CB8AC3E}">
        <p14:creationId xmlns:p14="http://schemas.microsoft.com/office/powerpoint/2010/main" val="126972734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FFFFFF"/>
        </a:solidFill>
        <a:effectLst/>
      </p:bgPr>
    </p:bg>
    <p:spTree>
      <p:nvGrpSpPr>
        <p:cNvPr id="1" name=""/>
        <p:cNvGrpSpPr/>
        <p:nvPr/>
      </p:nvGrpSpPr>
      <p:grpSpPr>
        <a:xfrm>
          <a:off x="0" y="0"/>
          <a:ext cx="0" cy="0"/>
          <a:chOff x="0" y="0"/>
          <a:chExt cx="0" cy="0"/>
        </a:xfrm>
      </p:grpSpPr>
      <p:sp>
        <p:nvSpPr>
          <p:cNvPr id="6" name="Title 1"/>
          <p:cNvSpPr>
            <a:spLocks noGrp="1"/>
          </p:cNvSpPr>
          <p:nvPr>
            <p:ph type="ctrTitle"/>
          </p:nvPr>
        </p:nvSpPr>
        <p:spPr>
          <a:xfrm>
            <a:off x="914400" y="2130437"/>
            <a:ext cx="10363200" cy="1470025"/>
          </a:xfrm>
        </p:spPr>
        <p:txBody>
          <a:bodyPr/>
          <a:lstStyle>
            <a:lvl1pPr>
              <a:defRPr>
                <a:solidFill>
                  <a:srgbClr val="2647AD"/>
                </a:solidFill>
              </a:defRPr>
            </a:lvl1pPr>
          </a:lstStyle>
          <a:p>
            <a:r>
              <a:rPr lang="en-US"/>
              <a:t>Click to edit Master title style</a:t>
            </a:r>
            <a:endParaRPr lang="en-US" dirty="0"/>
          </a:p>
        </p:txBody>
      </p:sp>
      <p:sp>
        <p:nvSpPr>
          <p:cNvPr id="7" name="Subtitle 2"/>
          <p:cNvSpPr>
            <a:spLocks noGrp="1"/>
          </p:cNvSpPr>
          <p:nvPr>
            <p:ph type="subTitle" idx="1"/>
          </p:nvPr>
        </p:nvSpPr>
        <p:spPr>
          <a:xfrm>
            <a:off x="914400" y="3886200"/>
            <a:ext cx="8534400" cy="1752600"/>
          </a:xfrm>
        </p:spPr>
        <p:txBody>
          <a:bodyPr>
            <a:normAutofit/>
          </a:bodyPr>
          <a:lstStyle>
            <a:lvl1pPr marL="0" indent="0" algn="l">
              <a:buNone/>
              <a:defRPr sz="3733">
                <a:solidFill>
                  <a:schemeClr val="tx1">
                    <a:tint val="75000"/>
                  </a:schemeClr>
                </a:solidFill>
              </a:defRPr>
            </a:lvl1pPr>
            <a:lvl2pPr marL="609475" indent="0" algn="ctr">
              <a:buNone/>
              <a:defRPr>
                <a:solidFill>
                  <a:schemeClr val="tx1">
                    <a:tint val="75000"/>
                  </a:schemeClr>
                </a:solidFill>
              </a:defRPr>
            </a:lvl2pPr>
            <a:lvl3pPr marL="1218960" indent="0" algn="ctr">
              <a:buNone/>
              <a:defRPr>
                <a:solidFill>
                  <a:schemeClr val="tx1">
                    <a:tint val="75000"/>
                  </a:schemeClr>
                </a:solidFill>
              </a:defRPr>
            </a:lvl3pPr>
            <a:lvl4pPr marL="1828437" indent="0" algn="ctr">
              <a:buNone/>
              <a:defRPr>
                <a:solidFill>
                  <a:schemeClr val="tx1">
                    <a:tint val="75000"/>
                  </a:schemeClr>
                </a:solidFill>
              </a:defRPr>
            </a:lvl4pPr>
            <a:lvl5pPr marL="2437918" indent="0" algn="ctr">
              <a:buNone/>
              <a:defRPr>
                <a:solidFill>
                  <a:schemeClr val="tx1">
                    <a:tint val="75000"/>
                  </a:schemeClr>
                </a:solidFill>
              </a:defRPr>
            </a:lvl5pPr>
            <a:lvl6pPr marL="3047392" indent="0" algn="ctr">
              <a:buNone/>
              <a:defRPr>
                <a:solidFill>
                  <a:schemeClr val="tx1">
                    <a:tint val="75000"/>
                  </a:schemeClr>
                </a:solidFill>
              </a:defRPr>
            </a:lvl6pPr>
            <a:lvl7pPr marL="3656867" indent="0" algn="ctr">
              <a:buNone/>
              <a:defRPr>
                <a:solidFill>
                  <a:schemeClr val="tx1">
                    <a:tint val="75000"/>
                  </a:schemeClr>
                </a:solidFill>
              </a:defRPr>
            </a:lvl7pPr>
            <a:lvl8pPr marL="4266347" indent="0" algn="ctr">
              <a:buNone/>
              <a:defRPr>
                <a:solidFill>
                  <a:schemeClr val="tx1">
                    <a:tint val="75000"/>
                  </a:schemeClr>
                </a:solidFill>
              </a:defRPr>
            </a:lvl8pPr>
            <a:lvl9pPr marL="4875825"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415606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62D2C7-6D92-A248-9B18-A06B849D261B}" type="datetime4">
              <a:rPr lang="en-CA"/>
              <a:pPr>
                <a:defRPr/>
              </a:pPr>
              <a:t>January 24, 2017</a:t>
            </a:fld>
            <a:endParaRPr lang="en-US" dirty="0"/>
          </a:p>
        </p:txBody>
      </p:sp>
      <p:sp>
        <p:nvSpPr>
          <p:cNvPr id="3" name="Slide Number Placeholder 5"/>
          <p:cNvSpPr>
            <a:spLocks noGrp="1"/>
          </p:cNvSpPr>
          <p:nvPr>
            <p:ph type="sldNum" sz="quarter" idx="11"/>
          </p:nvPr>
        </p:nvSpPr>
        <p:spPr/>
        <p:txBody>
          <a:bodyPr/>
          <a:lstStyle>
            <a:lvl1pPr>
              <a:defRPr/>
            </a:lvl1pPr>
          </a:lstStyle>
          <a:p>
            <a:pPr>
              <a:defRPr/>
            </a:pPr>
            <a:fld id="{D262E9F6-EF64-7642-8259-125B4C1EEA35}" type="slidenum">
              <a:rPr lang="en-US"/>
              <a:pPr>
                <a:defRPr/>
              </a:pPr>
              <a:t>‹#›</a:t>
            </a:fld>
            <a:endParaRPr lang="en-US" dirty="0"/>
          </a:p>
        </p:txBody>
      </p:sp>
    </p:spTree>
    <p:extLst>
      <p:ext uri="{BB962C8B-B14F-4D97-AF65-F5344CB8AC3E}">
        <p14:creationId xmlns:p14="http://schemas.microsoft.com/office/powerpoint/2010/main" val="1369346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Image">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609600" y="76202"/>
            <a:ext cx="10972800" cy="685599"/>
          </a:xfrm>
          <a:prstGeom prst="rect">
            <a:avLst/>
          </a:prstGeom>
        </p:spPr>
        <p:txBody>
          <a:bodyPr lIns="91425" tIns="91425" rIns="91425" bIns="91425" anchor="ctr" anchorCtr="0"/>
          <a:lstStyle>
            <a:lvl1pPr rtl="0">
              <a:spcBef>
                <a:spcPts val="0"/>
              </a:spcBef>
              <a:buNone/>
              <a:defRPr/>
            </a:lvl1pPr>
            <a:lvl2pPr rtl="0">
              <a:spcBef>
                <a:spcPts val="0"/>
              </a:spcBef>
              <a:buNone/>
              <a:defRPr/>
            </a:lvl2pPr>
            <a:lvl3pPr rtl="0">
              <a:spcBef>
                <a:spcPts val="0"/>
              </a:spcBef>
              <a:buNone/>
              <a:defRPr/>
            </a:lvl3pPr>
            <a:lvl4pPr rtl="0">
              <a:spcBef>
                <a:spcPts val="0"/>
              </a:spcBef>
              <a:buNone/>
              <a:defRPr/>
            </a:lvl4pPr>
            <a:lvl5pPr rtl="0">
              <a:spcBef>
                <a:spcPts val="0"/>
              </a:spcBef>
              <a:buNone/>
              <a:defRPr/>
            </a:lvl5pPr>
            <a:lvl6pPr rtl="0">
              <a:spcBef>
                <a:spcPts val="0"/>
              </a:spcBef>
              <a:buNone/>
              <a:defRPr/>
            </a:lvl6pPr>
            <a:lvl7pPr rtl="0">
              <a:spcBef>
                <a:spcPts val="0"/>
              </a:spcBef>
              <a:buNone/>
              <a:defRPr/>
            </a:lvl7pPr>
            <a:lvl8pPr rtl="0">
              <a:spcBef>
                <a:spcPts val="0"/>
              </a:spcBef>
              <a:buNone/>
              <a:defRPr/>
            </a:lvl8pPr>
            <a:lvl9pPr>
              <a:spcBef>
                <a:spcPts val="0"/>
              </a:spcBef>
              <a:buNone/>
              <a:defRPr/>
            </a:lvl9pPr>
          </a:lstStyle>
          <a:p>
            <a:endParaRPr/>
          </a:p>
        </p:txBody>
      </p:sp>
    </p:spTree>
    <p:extLst>
      <p:ext uri="{BB962C8B-B14F-4D97-AF65-F5344CB8AC3E}">
        <p14:creationId xmlns:p14="http://schemas.microsoft.com/office/powerpoint/2010/main" val="2090822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22626"/>
            <a:ext cx="12192000" cy="977559"/>
          </a:xfrm>
          <a:prstGeom prst="rect">
            <a:avLst/>
          </a:prstGeom>
          <a:gradFill flip="none" rotWithShape="1">
            <a:gsLst>
              <a:gs pos="22000">
                <a:srgbClr val="1B68D9"/>
              </a:gs>
              <a:gs pos="0">
                <a:schemeClr val="tx2">
                  <a:lumMod val="60000"/>
                  <a:lumOff val="40000"/>
                </a:schemeClr>
              </a:gs>
              <a:gs pos="74000">
                <a:schemeClr val="tx2">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Placeholder 1"/>
          <p:cNvSpPr>
            <a:spLocks noGrp="1"/>
          </p:cNvSpPr>
          <p:nvPr>
            <p:ph type="title"/>
          </p:nvPr>
        </p:nvSpPr>
        <p:spPr>
          <a:xfrm>
            <a:off x="381000" y="221585"/>
            <a:ext cx="11430000" cy="4891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381000" y="1199144"/>
            <a:ext cx="11430000" cy="47444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Oval 1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1490960" y="6308255"/>
            <a:ext cx="342900" cy="246221"/>
          </a:xfrm>
          <a:prstGeom prst="rect">
            <a:avLst/>
          </a:prstGeom>
          <a:noFill/>
          <a:ln>
            <a:noFill/>
          </a:ln>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pic>
        <p:nvPicPr>
          <p:cNvPr id="11" name="Picture 1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cxnSp>
        <p:nvCxnSpPr>
          <p:cNvPr id="12" name="Straight Connector 11"/>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2568443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p:wipe dir="r"/>
  </p:transition>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7440">
          <p15:clr>
            <a:srgbClr val="F26B43"/>
          </p15:clr>
        </p15:guide>
        <p15:guide id="4" pos="240">
          <p15:clr>
            <a:srgbClr val="F26B43"/>
          </p15:clr>
        </p15:guide>
        <p15:guide id="5" orient="horz" pos="792">
          <p15:clr>
            <a:srgbClr val="F26B43"/>
          </p15:clr>
        </p15:guide>
        <p15:guide id="6" orient="horz" pos="3744">
          <p15:clr>
            <a:srgbClr val="F26B43"/>
          </p15:clr>
        </p15:guide>
        <p15:guide id="7" pos="3936">
          <p15:clr>
            <a:srgbClr val="F26B43"/>
          </p15:clr>
        </p15:guide>
        <p15:guide id="8" pos="37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5.emf"/></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speakeasy.ne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4.0</a:t>
            </a:r>
          </a:p>
        </p:txBody>
      </p:sp>
      <p:sp>
        <p:nvSpPr>
          <p:cNvPr id="3" name="Subtitle 2"/>
          <p:cNvSpPr>
            <a:spLocks noGrp="1"/>
          </p:cNvSpPr>
          <p:nvPr>
            <p:ph type="subTitle" idx="1"/>
          </p:nvPr>
        </p:nvSpPr>
        <p:spPr/>
        <p:txBody>
          <a:bodyPr/>
          <a:lstStyle/>
          <a:p>
            <a:r>
              <a:rPr lang="en-US" b="1" dirty="0"/>
              <a:t>Advanced Topics</a:t>
            </a:r>
            <a:endParaRPr lang="en-US" dirty="0"/>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267384723"/>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Lesson 4.1: Traffic Shaping - Configuration</a:t>
            </a:r>
          </a:p>
        </p:txBody>
      </p:sp>
      <p:pic>
        <p:nvPicPr>
          <p:cNvPr id="4" name="Picture 3" descr="Menu-02Network08TrafficShaperScreen1.PNG"/>
          <p:cNvPicPr>
            <a:picLocks noChangeAspect="1"/>
          </p:cNvPicPr>
          <p:nvPr/>
        </p:nvPicPr>
        <p:blipFill>
          <a:blip r:embed="rId3"/>
          <a:stretch>
            <a:fillRect/>
          </a:stretch>
        </p:blipFill>
        <p:spPr>
          <a:xfrm>
            <a:off x="4006231" y="1185384"/>
            <a:ext cx="5201297" cy="4915729"/>
          </a:xfrm>
          <a:prstGeom prst="rect">
            <a:avLst/>
          </a:prstGeom>
        </p:spPr>
      </p:pic>
      <p:pic>
        <p:nvPicPr>
          <p:cNvPr id="3" name="Picture 2" descr="Menu-02Network08TrafficShaper.PNG"/>
          <p:cNvPicPr>
            <a:picLocks noChangeAspect="1"/>
          </p:cNvPicPr>
          <p:nvPr/>
        </p:nvPicPr>
        <p:blipFill>
          <a:blip r:embed="rId4"/>
          <a:stretch>
            <a:fillRect/>
          </a:stretch>
        </p:blipFill>
        <p:spPr>
          <a:xfrm>
            <a:off x="2082800" y="1220788"/>
            <a:ext cx="1509713" cy="4353007"/>
          </a:xfrm>
          <a:prstGeom prst="rect">
            <a:avLst/>
          </a:prstGeom>
          <a:ln>
            <a:solidFill>
              <a:srgbClr val="0066CC"/>
            </a:solidFill>
          </a:ln>
          <a:effectLst>
            <a:outerShdw blurRad="50800" dist="38100" dir="2700000" algn="tl" rotWithShape="0">
              <a:prstClr val="black">
                <a:alpha val="40000"/>
              </a:prstClr>
            </a:outerShdw>
          </a:effectLst>
        </p:spPr>
      </p:pic>
      <p:sp>
        <p:nvSpPr>
          <p:cNvPr id="6" name="Right Arrow 5"/>
          <p:cNvSpPr/>
          <p:nvPr/>
        </p:nvSpPr>
        <p:spPr bwMode="auto">
          <a:xfrm>
            <a:off x="1772984" y="285885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1" name="Shape 109"/>
          <p:cNvSpPr/>
          <p:nvPr/>
        </p:nvSpPr>
        <p:spPr>
          <a:xfrm>
            <a:off x="8880626" y="825561"/>
            <a:ext cx="1787375" cy="1105936"/>
          </a:xfrm>
          <a:prstGeom prst="wedgeRoundRectCallout">
            <a:avLst>
              <a:gd name="adj1" fmla="val -147382"/>
              <a:gd name="adj2" fmla="val 476"/>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ea typeface="ヒラギノ明朝 ProN W3" charset="0"/>
                <a:cs typeface="Arial"/>
              </a:rPr>
              <a:t>Enable Traffic shaping</a:t>
            </a:r>
          </a:p>
        </p:txBody>
      </p:sp>
      <p:sp>
        <p:nvSpPr>
          <p:cNvPr id="13" name="Shape 109"/>
          <p:cNvSpPr/>
          <p:nvPr/>
        </p:nvSpPr>
        <p:spPr>
          <a:xfrm>
            <a:off x="8880626" y="2105086"/>
            <a:ext cx="1787375" cy="2070039"/>
          </a:xfrm>
          <a:prstGeom prst="wedgeRoundRectCallout">
            <a:avLst>
              <a:gd name="adj1" fmla="val -110079"/>
              <a:gd name="adj2" fmla="val -19955"/>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cs typeface="Arial"/>
            </a:endParaRPr>
          </a:p>
        </p:txBody>
      </p:sp>
      <p:sp>
        <p:nvSpPr>
          <p:cNvPr id="15" name="Shape 109"/>
          <p:cNvSpPr/>
          <p:nvPr/>
        </p:nvSpPr>
        <p:spPr>
          <a:xfrm>
            <a:off x="8880626" y="2114611"/>
            <a:ext cx="1787375" cy="2060514"/>
          </a:xfrm>
          <a:prstGeom prst="wedgeRoundRectCallout">
            <a:avLst>
              <a:gd name="adj1" fmla="val -110079"/>
              <a:gd name="adj2" fmla="val -58377"/>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Set up and down stream bandwidth based on a speed 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ea typeface="ヒラギノ明朝 ProN W3" charset="0"/>
                <a:cs typeface="Arial"/>
              </a:rPr>
              <a:t>80% of Average of 5 tests.</a:t>
            </a:r>
          </a:p>
        </p:txBody>
      </p:sp>
    </p:spTree>
    <p:extLst>
      <p:ext uri="{BB962C8B-B14F-4D97-AF65-F5344CB8AC3E}">
        <p14:creationId xmlns:p14="http://schemas.microsoft.com/office/powerpoint/2010/main" val="31117056"/>
      </p:ext>
    </p:extLst>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nu-02Network08TrafficShaper.PNG"/>
          <p:cNvPicPr>
            <a:picLocks noChangeAspect="1"/>
          </p:cNvPicPr>
          <p:nvPr/>
        </p:nvPicPr>
        <p:blipFill>
          <a:blip r:embed="rId3"/>
          <a:stretch>
            <a:fillRect/>
          </a:stretch>
        </p:blipFill>
        <p:spPr>
          <a:xfrm>
            <a:off x="2082800" y="1220788"/>
            <a:ext cx="1509713" cy="4353007"/>
          </a:xfrm>
          <a:prstGeom prst="rect">
            <a:avLst/>
          </a:prstGeom>
          <a:ln>
            <a:solidFill>
              <a:srgbClr val="0066CC"/>
            </a:solidFill>
          </a:ln>
          <a:effectLst>
            <a:outerShdw blurRad="50800" dist="38100" dir="2700000" algn="tl" rotWithShape="0">
              <a:prstClr val="black">
                <a:alpha val="40000"/>
              </a:prstClr>
            </a:outerShdw>
          </a:effectLst>
        </p:spPr>
      </p:pic>
      <p:sp>
        <p:nvSpPr>
          <p:cNvPr id="6" name="Right Arrow 5"/>
          <p:cNvSpPr/>
          <p:nvPr/>
        </p:nvSpPr>
        <p:spPr bwMode="auto">
          <a:xfrm>
            <a:off x="1777513" y="3043116"/>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pic>
        <p:nvPicPr>
          <p:cNvPr id="4" name="Picture 3" descr="Menu-02Network08TrafficShaperAdvScreen1.PNG"/>
          <p:cNvPicPr>
            <a:picLocks noChangeAspect="1"/>
          </p:cNvPicPr>
          <p:nvPr/>
        </p:nvPicPr>
        <p:blipFill>
          <a:blip r:embed="rId4"/>
          <a:stretch>
            <a:fillRect/>
          </a:stretch>
        </p:blipFill>
        <p:spPr>
          <a:xfrm>
            <a:off x="4006230" y="1147173"/>
            <a:ext cx="5698367" cy="3763995"/>
          </a:xfrm>
          <a:prstGeom prst="rect">
            <a:avLst/>
          </a:prstGeom>
        </p:spPr>
      </p:pic>
      <p:sp>
        <p:nvSpPr>
          <p:cNvPr id="8" name="Right Arrow 7"/>
          <p:cNvSpPr/>
          <p:nvPr/>
        </p:nvSpPr>
        <p:spPr bwMode="auto">
          <a:xfrm>
            <a:off x="3659465" y="1138422"/>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5" name="Title 4"/>
          <p:cNvSpPr>
            <a:spLocks noGrp="1"/>
          </p:cNvSpPr>
          <p:nvPr>
            <p:ph type="title"/>
          </p:nvPr>
        </p:nvSpPr>
        <p:spPr/>
        <p:txBody>
          <a:bodyPr/>
          <a:lstStyle/>
          <a:p>
            <a:r>
              <a:rPr lang="en-US" dirty="0"/>
              <a:t>Lesson 4.1: Traffic Shaping - Advanced - COS</a:t>
            </a:r>
          </a:p>
        </p:txBody>
      </p:sp>
    </p:spTree>
    <p:extLst>
      <p:ext uri="{BB962C8B-B14F-4D97-AF65-F5344CB8AC3E}">
        <p14:creationId xmlns:p14="http://schemas.microsoft.com/office/powerpoint/2010/main" val="3694070920"/>
      </p:ext>
    </p:extLst>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nu-02Network08TrafficShaperAdvScreen2.PNG"/>
          <p:cNvPicPr>
            <a:picLocks noChangeAspect="1"/>
          </p:cNvPicPr>
          <p:nvPr/>
        </p:nvPicPr>
        <p:blipFill>
          <a:blip r:embed="rId3"/>
          <a:stretch>
            <a:fillRect/>
          </a:stretch>
        </p:blipFill>
        <p:spPr>
          <a:xfrm>
            <a:off x="4006229" y="1183980"/>
            <a:ext cx="5036350" cy="4955943"/>
          </a:xfrm>
          <a:prstGeom prst="rect">
            <a:avLst/>
          </a:prstGeom>
        </p:spPr>
      </p:pic>
      <p:pic>
        <p:nvPicPr>
          <p:cNvPr id="3" name="Picture 2" descr="Menu-02Network08TrafficShaper.PNG"/>
          <p:cNvPicPr>
            <a:picLocks noChangeAspect="1"/>
          </p:cNvPicPr>
          <p:nvPr/>
        </p:nvPicPr>
        <p:blipFill>
          <a:blip r:embed="rId4"/>
          <a:stretch>
            <a:fillRect/>
          </a:stretch>
        </p:blipFill>
        <p:spPr>
          <a:xfrm>
            <a:off x="2082800" y="1220788"/>
            <a:ext cx="1509713" cy="4353007"/>
          </a:xfrm>
          <a:prstGeom prst="rect">
            <a:avLst/>
          </a:prstGeom>
          <a:ln>
            <a:solidFill>
              <a:srgbClr val="0066CC"/>
            </a:solidFill>
          </a:ln>
          <a:effectLst>
            <a:outerShdw blurRad="50800" dist="38100" dir="2700000" algn="tl" rotWithShape="0">
              <a:prstClr val="black">
                <a:alpha val="40000"/>
              </a:prstClr>
            </a:outerShdw>
          </a:effectLst>
        </p:spPr>
      </p:pic>
      <p:sp>
        <p:nvSpPr>
          <p:cNvPr id="6" name="Right Arrow 5"/>
          <p:cNvSpPr/>
          <p:nvPr/>
        </p:nvSpPr>
        <p:spPr bwMode="auto">
          <a:xfrm>
            <a:off x="1777513" y="2859076"/>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8" name="Right Arrow 7"/>
          <p:cNvSpPr/>
          <p:nvPr/>
        </p:nvSpPr>
        <p:spPr bwMode="auto">
          <a:xfrm>
            <a:off x="4762488" y="1128768"/>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4" name="Title 3"/>
          <p:cNvSpPr>
            <a:spLocks noGrp="1"/>
          </p:cNvSpPr>
          <p:nvPr>
            <p:ph type="title"/>
          </p:nvPr>
        </p:nvSpPr>
        <p:spPr/>
        <p:txBody>
          <a:bodyPr/>
          <a:lstStyle/>
          <a:p>
            <a:r>
              <a:rPr lang="en-US" dirty="0"/>
              <a:t>Lesson 4.1: Traffic Shaping - Advanced - Classification Rules</a:t>
            </a:r>
          </a:p>
        </p:txBody>
      </p:sp>
    </p:spTree>
    <p:extLst>
      <p:ext uri="{BB962C8B-B14F-4D97-AF65-F5344CB8AC3E}">
        <p14:creationId xmlns:p14="http://schemas.microsoft.com/office/powerpoint/2010/main" val="2809027165"/>
      </p:ext>
    </p:extLst>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 &amp; Proxy ARP</a:t>
            </a:r>
            <a:br>
              <a:rPr lang="en-US" dirty="0"/>
            </a:br>
            <a:r>
              <a:rPr lang="en-US" dirty="0"/>
              <a:t> </a:t>
            </a:r>
          </a:p>
        </p:txBody>
      </p:sp>
      <p:sp>
        <p:nvSpPr>
          <p:cNvPr id="3" name="Content Placeholder 2"/>
          <p:cNvSpPr>
            <a:spLocks noGrp="1"/>
          </p:cNvSpPr>
          <p:nvPr>
            <p:ph idx="1"/>
          </p:nvPr>
        </p:nvSpPr>
        <p:spPr/>
        <p:txBody>
          <a:bodyPr/>
          <a:lstStyle/>
          <a:p>
            <a:r>
              <a:rPr lang="en-US" dirty="0"/>
              <a:t>Deployment models using Proxy ARP</a:t>
            </a:r>
          </a:p>
          <a:p>
            <a:r>
              <a:rPr lang="en-US" dirty="0"/>
              <a:t>Firewall Traversal settings</a:t>
            </a:r>
          </a:p>
          <a:p>
            <a:endParaRPr lang="en-US" dirty="0"/>
          </a:p>
        </p:txBody>
      </p:sp>
    </p:spTree>
    <p:extLst>
      <p:ext uri="{BB962C8B-B14F-4D97-AF65-F5344CB8AC3E}">
        <p14:creationId xmlns:p14="http://schemas.microsoft.com/office/powerpoint/2010/main" val="82818210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a:t>
            </a:r>
            <a:br>
              <a:rPr lang="en-US" dirty="0"/>
            </a:br>
            <a:endParaRPr lang="en-US" dirty="0"/>
          </a:p>
        </p:txBody>
      </p:sp>
      <p:sp>
        <p:nvSpPr>
          <p:cNvPr id="3" name="Content Placeholder 2"/>
          <p:cNvSpPr>
            <a:spLocks noGrp="1"/>
          </p:cNvSpPr>
          <p:nvPr>
            <p:ph idx="1"/>
          </p:nvPr>
        </p:nvSpPr>
        <p:spPr/>
        <p:txBody>
          <a:bodyPr/>
          <a:lstStyle/>
          <a:p>
            <a:r>
              <a:rPr lang="en-US" dirty="0"/>
              <a:t>Using EdgeMarc Firewall Traversal options</a:t>
            </a:r>
          </a:p>
          <a:p>
            <a:r>
              <a:rPr lang="en-US" dirty="0"/>
              <a:t>Internal Client, External Server, Remote Client</a:t>
            </a:r>
          </a:p>
          <a:p>
            <a:endParaRPr lang="en-US" dirty="0"/>
          </a:p>
        </p:txBody>
      </p:sp>
    </p:spTree>
    <p:extLst>
      <p:ext uri="{BB962C8B-B14F-4D97-AF65-F5344CB8AC3E}">
        <p14:creationId xmlns:p14="http://schemas.microsoft.com/office/powerpoint/2010/main" val="108793604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 &amp; Proxy ARP</a:t>
            </a:r>
          </a:p>
        </p:txBody>
      </p:sp>
      <p:sp>
        <p:nvSpPr>
          <p:cNvPr id="3" name="Content Placeholder 2"/>
          <p:cNvSpPr>
            <a:spLocks noGrp="1"/>
          </p:cNvSpPr>
          <p:nvPr>
            <p:ph idx="1"/>
          </p:nvPr>
        </p:nvSpPr>
        <p:spPr/>
        <p:txBody>
          <a:bodyPr/>
          <a:lstStyle/>
          <a:p>
            <a:r>
              <a:rPr lang="en-US" dirty="0"/>
              <a:t>Proxy Arp is used when you want to assign a LAN side device, a Public IP address, which is on the same subnet as the WAN IP address </a:t>
            </a:r>
          </a:p>
          <a:p>
            <a:r>
              <a:rPr lang="en-US" dirty="0"/>
              <a:t>In this example, the EdgeMarc WAN IP address is 66.134.240.114/255.255.255.0 with a default gateway of 66.134.240.1.</a:t>
            </a:r>
          </a:p>
          <a:p>
            <a:r>
              <a:rPr lang="en-US" dirty="0"/>
              <a:t>And customer wants 66.134.240.115 on the LAN side server.</a:t>
            </a:r>
          </a:p>
        </p:txBody>
      </p:sp>
    </p:spTree>
    <p:extLst>
      <p:ext uri="{BB962C8B-B14F-4D97-AF65-F5344CB8AC3E}">
        <p14:creationId xmlns:p14="http://schemas.microsoft.com/office/powerpoint/2010/main" val="3555412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 &amp; Proxy ARP</a:t>
            </a:r>
          </a:p>
        </p:txBody>
      </p:sp>
      <p:pic>
        <p:nvPicPr>
          <p:cNvPr id="4" name="Content Placeholder 3"/>
          <p:cNvPicPr>
            <a:picLocks noGrp="1" noChangeAspect="1"/>
          </p:cNvPicPr>
          <p:nvPr>
            <p:ph idx="1"/>
          </p:nvPr>
        </p:nvPicPr>
        <p:blipFill>
          <a:blip r:embed="rId2"/>
          <a:stretch>
            <a:fillRect/>
          </a:stretch>
        </p:blipFill>
        <p:spPr>
          <a:xfrm>
            <a:off x="2630658" y="901773"/>
            <a:ext cx="8210843" cy="5956227"/>
          </a:xfrm>
          <a:prstGeom prst="rect">
            <a:avLst/>
          </a:prstGeom>
        </p:spPr>
      </p:pic>
    </p:spTree>
    <p:extLst>
      <p:ext uri="{BB962C8B-B14F-4D97-AF65-F5344CB8AC3E}">
        <p14:creationId xmlns:p14="http://schemas.microsoft.com/office/powerpoint/2010/main" val="420404178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 &amp; Proxy ARP</a:t>
            </a:r>
          </a:p>
        </p:txBody>
      </p:sp>
      <p:sp>
        <p:nvSpPr>
          <p:cNvPr id="3" name="Content Placeholder 2"/>
          <p:cNvSpPr>
            <a:spLocks noGrp="1"/>
          </p:cNvSpPr>
          <p:nvPr>
            <p:ph idx="1"/>
          </p:nvPr>
        </p:nvSpPr>
        <p:spPr/>
        <p:txBody>
          <a:bodyPr/>
          <a:lstStyle/>
          <a:p>
            <a:r>
              <a:rPr lang="en-US" dirty="0"/>
              <a:t>When you ping the </a:t>
            </a:r>
            <a:r>
              <a:rPr lang="en-US" dirty="0" err="1"/>
              <a:t>Proxied</a:t>
            </a:r>
            <a:r>
              <a:rPr lang="en-US" dirty="0"/>
              <a:t> IP address from a remote computer.  The incoming </a:t>
            </a:r>
            <a:r>
              <a:rPr lang="en-US" dirty="0" err="1"/>
              <a:t>icmp</a:t>
            </a:r>
            <a:r>
              <a:rPr lang="en-US" dirty="0"/>
              <a:t> request should contain a destination MAC address of the EdgeMarc eth1 interface.  If the destination MAC address does not match eth1 MAC address, the upstream router needs to clear its ARP cache.  If customer have cable modem, customer need to power cycle the cable modem.  </a:t>
            </a:r>
          </a:p>
          <a:p>
            <a:r>
              <a:rPr lang="en-US" dirty="0"/>
              <a:t>Use </a:t>
            </a:r>
            <a:r>
              <a:rPr lang="en-US" dirty="0" err="1"/>
              <a:t>tcpdump</a:t>
            </a:r>
            <a:r>
              <a:rPr lang="en-US" dirty="0"/>
              <a:t> with option “e” to see the destination MAC address.</a:t>
            </a:r>
          </a:p>
        </p:txBody>
      </p:sp>
    </p:spTree>
    <p:extLst>
      <p:ext uri="{BB962C8B-B14F-4D97-AF65-F5344CB8AC3E}">
        <p14:creationId xmlns:p14="http://schemas.microsoft.com/office/powerpoint/2010/main" val="287487719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 &amp; Proxy ARP</a:t>
            </a:r>
          </a:p>
        </p:txBody>
      </p:sp>
      <p:sp>
        <p:nvSpPr>
          <p:cNvPr id="3" name="Content Placeholder 2"/>
          <p:cNvSpPr>
            <a:spLocks noGrp="1"/>
          </p:cNvSpPr>
          <p:nvPr>
            <p:ph idx="1"/>
          </p:nvPr>
        </p:nvSpPr>
        <p:spPr/>
        <p:txBody>
          <a:bodyPr/>
          <a:lstStyle/>
          <a:p>
            <a:r>
              <a:rPr lang="en-US" dirty="0"/>
              <a:t># </a:t>
            </a:r>
            <a:r>
              <a:rPr lang="en-US" dirty="0" err="1"/>
              <a:t>tcpdump</a:t>
            </a:r>
            <a:r>
              <a:rPr lang="en-US" dirty="0"/>
              <a:t> -</a:t>
            </a:r>
            <a:r>
              <a:rPr lang="en-US" dirty="0" err="1"/>
              <a:t>nei</a:t>
            </a:r>
            <a:r>
              <a:rPr lang="en-US" dirty="0"/>
              <a:t> eth1 -s0 </a:t>
            </a:r>
            <a:r>
              <a:rPr lang="en-US" dirty="0" err="1"/>
              <a:t>icmp</a:t>
            </a:r>
            <a:endParaRPr lang="en-US" dirty="0"/>
          </a:p>
          <a:p>
            <a:r>
              <a:rPr lang="en-US" dirty="0" err="1"/>
              <a:t>tcpdump</a:t>
            </a:r>
            <a:r>
              <a:rPr lang="en-US" dirty="0"/>
              <a:t>: listening on eth1</a:t>
            </a:r>
          </a:p>
          <a:p>
            <a:r>
              <a:rPr lang="en-US" dirty="0"/>
              <a:t>01:34:29.937686 0:3:6d:f6:2c:b4 a8:70:a5:0:26:53 0800 75: 24.49.104.166 &gt; 66.134.240.115: </a:t>
            </a:r>
            <a:r>
              <a:rPr lang="en-US" dirty="0" err="1"/>
              <a:t>icmp</a:t>
            </a:r>
            <a:r>
              <a:rPr lang="en-US" dirty="0"/>
              <a:t>: echo request</a:t>
            </a:r>
          </a:p>
          <a:p>
            <a:pPr marL="0" indent="0">
              <a:buNone/>
            </a:pPr>
            <a:endParaRPr lang="en-US" dirty="0"/>
          </a:p>
        </p:txBody>
      </p:sp>
    </p:spTree>
    <p:extLst>
      <p:ext uri="{BB962C8B-B14F-4D97-AF65-F5344CB8AC3E}">
        <p14:creationId xmlns:p14="http://schemas.microsoft.com/office/powerpoint/2010/main" val="272168066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4.2: Firewall Traversal &amp; Proxy ARP</a:t>
            </a:r>
          </a:p>
        </p:txBody>
      </p:sp>
      <p:sp>
        <p:nvSpPr>
          <p:cNvPr id="3" name="Content Placeholder 2"/>
          <p:cNvSpPr>
            <a:spLocks noGrp="1"/>
          </p:cNvSpPr>
          <p:nvPr>
            <p:ph idx="1"/>
          </p:nvPr>
        </p:nvSpPr>
        <p:spPr/>
        <p:txBody>
          <a:bodyPr/>
          <a:lstStyle/>
          <a:p>
            <a:r>
              <a:rPr lang="en-US" dirty="0"/>
              <a:t># </a:t>
            </a:r>
            <a:r>
              <a:rPr lang="en-US" dirty="0" err="1"/>
              <a:t>ifconfig</a:t>
            </a:r>
            <a:r>
              <a:rPr lang="en-US" dirty="0"/>
              <a:t> eth1</a:t>
            </a:r>
          </a:p>
          <a:p>
            <a:r>
              <a:rPr lang="en-US" dirty="0"/>
              <a:t>eth1      Link </a:t>
            </a:r>
            <a:r>
              <a:rPr lang="en-US" dirty="0" err="1"/>
              <a:t>encap:Ethernet</a:t>
            </a:r>
            <a:r>
              <a:rPr lang="en-US" dirty="0"/>
              <a:t>  </a:t>
            </a:r>
            <a:r>
              <a:rPr lang="en-US" dirty="0" err="1"/>
              <a:t>HWaddr</a:t>
            </a:r>
            <a:r>
              <a:rPr lang="en-US" dirty="0"/>
              <a:t> A8:70:A5:00:26:53</a:t>
            </a:r>
          </a:p>
          <a:p>
            <a:r>
              <a:rPr lang="en-US" dirty="0"/>
              <a:t>          </a:t>
            </a:r>
            <a:r>
              <a:rPr lang="en-US" dirty="0" err="1"/>
              <a:t>inet</a:t>
            </a:r>
            <a:r>
              <a:rPr lang="en-US" dirty="0"/>
              <a:t> addr:66.134.240.114  Bcast:66.134.240.255  Mask:255.255.255.0</a:t>
            </a:r>
          </a:p>
          <a:p>
            <a:r>
              <a:rPr lang="en-US" dirty="0"/>
              <a:t>          inet6 </a:t>
            </a:r>
            <a:r>
              <a:rPr lang="en-US" dirty="0" err="1"/>
              <a:t>addr</a:t>
            </a:r>
            <a:r>
              <a:rPr lang="en-US" dirty="0"/>
              <a:t>: fe80::aa70:a5ff:fe00:2653/64 </a:t>
            </a:r>
            <a:r>
              <a:rPr lang="en-US" dirty="0" err="1"/>
              <a:t>Scope:Link</a:t>
            </a:r>
            <a:endParaRPr lang="en-US" dirty="0"/>
          </a:p>
          <a:p>
            <a:r>
              <a:rPr lang="en-US" dirty="0"/>
              <a:t>          UP BROADCAST RUNNING MULTICAST  MTU:1500  Metric:1</a:t>
            </a:r>
          </a:p>
          <a:p>
            <a:r>
              <a:rPr lang="en-US" dirty="0"/>
              <a:t>          RX packets:139235 errors:0 dropped:0 overruns:0 frame:0</a:t>
            </a:r>
          </a:p>
          <a:p>
            <a:r>
              <a:rPr lang="en-US" dirty="0"/>
              <a:t>          TX packets:799 errors:0 dropped:0 overruns:0 carrier:0</a:t>
            </a:r>
          </a:p>
          <a:p>
            <a:r>
              <a:rPr lang="en-US" dirty="0"/>
              <a:t>          collisions:0 txqueuelen:1000</a:t>
            </a:r>
          </a:p>
          <a:p>
            <a:r>
              <a:rPr lang="en-US" dirty="0"/>
              <a:t>                    Base address:0x3600</a:t>
            </a:r>
          </a:p>
          <a:p>
            <a:endParaRPr lang="en-US" dirty="0"/>
          </a:p>
        </p:txBody>
      </p:sp>
    </p:spTree>
    <p:extLst>
      <p:ext uri="{BB962C8B-B14F-4D97-AF65-F5344CB8AC3E}">
        <p14:creationId xmlns:p14="http://schemas.microsoft.com/office/powerpoint/2010/main" val="339999334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4.0: Performance Objectives</a:t>
            </a:r>
          </a:p>
        </p:txBody>
      </p:sp>
      <p:sp>
        <p:nvSpPr>
          <p:cNvPr id="3" name="Content Placeholder 2"/>
          <p:cNvSpPr>
            <a:spLocks noGrp="1"/>
          </p:cNvSpPr>
          <p:nvPr>
            <p:ph idx="1"/>
          </p:nvPr>
        </p:nvSpPr>
        <p:spPr>
          <a:xfrm>
            <a:off x="381000" y="1133499"/>
            <a:ext cx="11430000" cy="4409691"/>
          </a:xfrm>
        </p:spPr>
        <p:txBody>
          <a:bodyPr/>
          <a:lstStyle/>
          <a:p>
            <a:pPr marL="514350" indent="-514350">
              <a:buFont typeface="+mj-lt"/>
              <a:buAutoNum type="arabicPeriod"/>
            </a:pPr>
            <a:r>
              <a:rPr lang="en-US" dirty="0"/>
              <a:t>In this module, attendees follow pre-defined scripts to complete advanced EdgeMarc configuration. The emphasis is on completing pre-defined settings tasks and demos of functionality.</a:t>
            </a:r>
          </a:p>
        </p:txBody>
      </p:sp>
    </p:spTree>
    <p:extLst>
      <p:ext uri="{BB962C8B-B14F-4D97-AF65-F5344CB8AC3E}">
        <p14:creationId xmlns:p14="http://schemas.microsoft.com/office/powerpoint/2010/main" val="312019210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4.3: WAN Link Redundancy</a:t>
            </a:r>
          </a:p>
        </p:txBody>
      </p:sp>
      <p:sp>
        <p:nvSpPr>
          <p:cNvPr id="3" name="Content Placeholder 2"/>
          <p:cNvSpPr>
            <a:spLocks noGrp="1"/>
          </p:cNvSpPr>
          <p:nvPr>
            <p:ph idx="1"/>
          </p:nvPr>
        </p:nvSpPr>
        <p:spPr/>
        <p:txBody>
          <a:bodyPr/>
          <a:lstStyle/>
          <a:p>
            <a:r>
              <a:rPr lang="en-US" dirty="0"/>
              <a:t>Understanding Voice &amp; Data options for WAN fail over</a:t>
            </a:r>
          </a:p>
          <a:p>
            <a:r>
              <a:rPr lang="en-US" dirty="0"/>
              <a:t>Primary vs Secondary WAN links</a:t>
            </a:r>
          </a:p>
          <a:p>
            <a:r>
              <a:rPr lang="en-US" dirty="0"/>
              <a:t>Configuring WAN Failover using </a:t>
            </a:r>
            <a:r>
              <a:rPr lang="en-US" dirty="0" err="1"/>
              <a:t>revertive</a:t>
            </a:r>
            <a:r>
              <a:rPr lang="en-US" dirty="0"/>
              <a:t> mode</a:t>
            </a:r>
          </a:p>
          <a:p>
            <a:endParaRPr lang="en-US" dirty="0"/>
          </a:p>
        </p:txBody>
      </p:sp>
    </p:spTree>
    <p:extLst>
      <p:ext uri="{BB962C8B-B14F-4D97-AF65-F5344CB8AC3E}">
        <p14:creationId xmlns:p14="http://schemas.microsoft.com/office/powerpoint/2010/main" val="274895960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71" name="Shape 371"/>
          <p:cNvSpPr txBox="1">
            <a:spLocks noGrp="1"/>
          </p:cNvSpPr>
          <p:nvPr>
            <p:ph type="title"/>
          </p:nvPr>
        </p:nvSpPr>
        <p:spPr>
          <a:prstGeom prst="rect">
            <a:avLst/>
          </a:prstGeom>
        </p:spPr>
        <p:txBody>
          <a:bodyPr vert="horz" lIns="91425" tIns="91425" rIns="91425" bIns="91425" rtlCol="0" anchor="ctr" anchorCtr="0">
            <a:noAutofit/>
          </a:bodyPr>
          <a:lstStyle/>
          <a:p>
            <a:r>
              <a:rPr lang="en-US" dirty="0"/>
              <a:t>Lesson 4.3: WAN Link Redundancy</a:t>
            </a:r>
            <a:endParaRPr lang="en" dirty="0"/>
          </a:p>
        </p:txBody>
      </p:sp>
      <p:pic>
        <p:nvPicPr>
          <p:cNvPr id="32" name="Picture 32"/>
          <p:cNvPicPr>
            <a:picLocks noChangeAspect="1"/>
          </p:cNvPicPr>
          <p:nvPr/>
        </p:nvPicPr>
        <p:blipFill>
          <a:blip r:embed="rId3">
            <a:alphaModFix/>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973953" y="1255154"/>
            <a:ext cx="1963508" cy="1295400"/>
          </a:xfrm>
          <a:prstGeom prst="rect">
            <a:avLst/>
          </a:prstGeom>
          <a:noFill/>
          <a:ln>
            <a:noFill/>
          </a:ln>
          <a:effectLst>
            <a:innerShdw blurRad="63500" dist="50800" dir="13500000">
              <a:prstClr val="black">
                <a:alpha val="50000"/>
              </a:prstClr>
            </a:inn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Box 24"/>
          <p:cNvSpPr txBox="1">
            <a:spLocks noChangeArrowheads="1"/>
          </p:cNvSpPr>
          <p:nvPr/>
        </p:nvSpPr>
        <p:spPr bwMode="auto">
          <a:xfrm>
            <a:off x="2627783" y="1722787"/>
            <a:ext cx="655849"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4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4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4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4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9pPr>
          </a:lstStyle>
          <a:p>
            <a:pPr algn="ctr" eaLnBrk="1" hangingPunct="1"/>
            <a:r>
              <a:rPr lang="en-US" sz="1600" dirty="0">
                <a:latin typeface="Helvetica" charset="0"/>
              </a:rPr>
              <a:t>IP</a:t>
            </a:r>
            <a:br>
              <a:rPr lang="en-US" sz="1600" dirty="0">
                <a:latin typeface="Helvetica" charset="0"/>
              </a:rPr>
            </a:br>
            <a:r>
              <a:rPr lang="en-US" sz="1600" dirty="0">
                <a:latin typeface="Helvetica" charset="0"/>
              </a:rPr>
              <a:t>WAN</a:t>
            </a:r>
          </a:p>
        </p:txBody>
      </p:sp>
      <p:sp>
        <p:nvSpPr>
          <p:cNvPr id="41" name="Rectangle 33"/>
          <p:cNvSpPr>
            <a:spLocks noChangeArrowheads="1"/>
          </p:cNvSpPr>
          <p:nvPr/>
        </p:nvSpPr>
        <p:spPr bwMode="auto">
          <a:xfrm>
            <a:off x="8331871" y="1130608"/>
            <a:ext cx="103105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lang="en-US" sz="1600" dirty="0">
                <a:latin typeface="Helvetica" charset="0"/>
              </a:rPr>
              <a:t>IP Phone</a:t>
            </a:r>
          </a:p>
        </p:txBody>
      </p:sp>
      <p:cxnSp>
        <p:nvCxnSpPr>
          <p:cNvPr id="47" name="Straight Connector 46"/>
          <p:cNvCxnSpPr/>
          <p:nvPr/>
        </p:nvCxnSpPr>
        <p:spPr bwMode="auto">
          <a:xfrm flipH="1">
            <a:off x="5118527" y="1990347"/>
            <a:ext cx="3460679" cy="1153437"/>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 name="Straight Connector 49"/>
          <p:cNvCxnSpPr/>
          <p:nvPr/>
        </p:nvCxnSpPr>
        <p:spPr bwMode="auto">
          <a:xfrm flipH="1">
            <a:off x="5118527" y="2561239"/>
            <a:ext cx="4241371" cy="582544"/>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3" name="Straight Connector 52"/>
          <p:cNvCxnSpPr/>
          <p:nvPr/>
        </p:nvCxnSpPr>
        <p:spPr bwMode="auto">
          <a:xfrm flipH="1" flipV="1">
            <a:off x="5130180" y="3155435"/>
            <a:ext cx="3518939" cy="151460"/>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flipH="1" flipV="1">
            <a:off x="5130179" y="3155435"/>
            <a:ext cx="4019981" cy="815561"/>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0" name="Straight Connector 59"/>
          <p:cNvCxnSpPr/>
          <p:nvPr/>
        </p:nvCxnSpPr>
        <p:spPr bwMode="auto">
          <a:xfrm flipH="1" flipV="1">
            <a:off x="5095223" y="3155434"/>
            <a:ext cx="2878073" cy="1479662"/>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63" name="Shape 281"/>
          <p:cNvSpPr txBox="1"/>
          <p:nvPr/>
        </p:nvSpPr>
        <p:spPr>
          <a:xfrm>
            <a:off x="4675746" y="1466817"/>
            <a:ext cx="722430" cy="3387200"/>
          </a:xfrm>
          <a:prstGeom prst="rect">
            <a:avLst/>
          </a:prstGeom>
          <a:solidFill>
            <a:srgbClr val="C9DAF8"/>
          </a:solidFill>
          <a:ln w="9525" cap="flat">
            <a:solidFill>
              <a:srgbClr val="4A86E8"/>
            </a:solidFill>
            <a:prstDash val="solid"/>
            <a:round/>
            <a:headEnd type="none" w="med" len="med"/>
            <a:tailEnd type="none" w="med" len="med"/>
          </a:ln>
        </p:spPr>
        <p:txBody>
          <a:bodyPr lIns="91425" tIns="91425" rIns="91425" bIns="91425" anchor="t" anchorCtr="0">
            <a:noAutofit/>
          </a:bodyPr>
          <a:lstStyle/>
          <a:p>
            <a:pPr algn="ctr"/>
            <a:endParaRPr lang="en-US" dirty="0">
              <a:latin typeface="Arial"/>
              <a:cs typeface="Arial"/>
            </a:endParaRPr>
          </a:p>
          <a:p>
            <a:pPr algn="ctr"/>
            <a:endParaRPr lang="en-US" dirty="0">
              <a:latin typeface="Arial"/>
              <a:cs typeface="Arial"/>
            </a:endParaRPr>
          </a:p>
          <a:p>
            <a:pPr algn="ctr"/>
            <a:endParaRPr lang="en-US" dirty="0">
              <a:latin typeface="Arial"/>
              <a:cs typeface="Arial"/>
            </a:endParaRPr>
          </a:p>
          <a:p>
            <a:pPr algn="ctr"/>
            <a:endParaRPr lang="en-US" dirty="0">
              <a:latin typeface="Arial"/>
              <a:cs typeface="Arial"/>
            </a:endParaRPr>
          </a:p>
          <a:p>
            <a:pPr algn="ctr"/>
            <a:r>
              <a:rPr lang="en" dirty="0">
                <a:latin typeface="Arial"/>
                <a:cs typeface="Arial"/>
              </a:rPr>
              <a:t>L</a:t>
            </a:r>
          </a:p>
          <a:p>
            <a:pPr algn="ctr"/>
            <a:r>
              <a:rPr lang="en" dirty="0">
                <a:latin typeface="Arial"/>
                <a:cs typeface="Arial"/>
              </a:rPr>
              <a:t>A</a:t>
            </a:r>
          </a:p>
          <a:p>
            <a:pPr algn="ctr"/>
            <a:r>
              <a:rPr lang="en" dirty="0">
                <a:latin typeface="Arial"/>
                <a:cs typeface="Arial"/>
              </a:rPr>
              <a:t>N</a:t>
            </a:r>
          </a:p>
        </p:txBody>
      </p:sp>
      <p:pic>
        <p:nvPicPr>
          <p:cNvPr id="43" name="Picture 2" descr="CallQualityMonitor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67614" y="4176215"/>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10" descr="IPphon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flipH="1" flipV="1">
            <a:off x="8467540" y="1408662"/>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0" descr="IPphon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flipH="1" flipV="1">
            <a:off x="8480114" y="2877612"/>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2" descr="CallQualityMonitor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26965" y="3408196"/>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2" descr="CallQualityMonitor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79365" y="1987727"/>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31" name="Straight Connector 30"/>
          <p:cNvCxnSpPr>
            <a:endCxn id="37" idx="0"/>
          </p:cNvCxnSpPr>
          <p:nvPr/>
        </p:nvCxnSpPr>
        <p:spPr bwMode="auto">
          <a:xfrm flipH="1">
            <a:off x="2920460" y="2407754"/>
            <a:ext cx="625284" cy="1964397"/>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4" name="Straight Connector 33"/>
          <p:cNvCxnSpPr>
            <a:stCxn id="37" idx="3"/>
          </p:cNvCxnSpPr>
          <p:nvPr/>
        </p:nvCxnSpPr>
        <p:spPr bwMode="auto">
          <a:xfrm flipV="1">
            <a:off x="3434810" y="3589476"/>
            <a:ext cx="1252842" cy="910469"/>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6" name="Rectangle 33"/>
          <p:cNvSpPr>
            <a:spLocks noChangeArrowheads="1"/>
          </p:cNvSpPr>
          <p:nvPr/>
        </p:nvSpPr>
        <p:spPr bwMode="auto">
          <a:xfrm>
            <a:off x="2458649" y="4635871"/>
            <a:ext cx="920144"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lang="en-US" sz="1200" b="1" dirty="0">
                <a:solidFill>
                  <a:srgbClr val="0066CC"/>
                </a:solidFill>
                <a:latin typeface="Helvetica" charset="0"/>
              </a:rPr>
              <a:t>EdgeMarc</a:t>
            </a:r>
          </a:p>
        </p:txBody>
      </p:sp>
      <p:pic>
        <p:nvPicPr>
          <p:cNvPr id="37" name="Picture 95" descr="200AE1.B.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406110" y="4372150"/>
            <a:ext cx="1028700" cy="25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 name="Rectangle 33"/>
          <p:cNvSpPr>
            <a:spLocks noChangeArrowheads="1"/>
          </p:cNvSpPr>
          <p:nvPr/>
        </p:nvSpPr>
        <p:spPr bwMode="auto">
          <a:xfrm>
            <a:off x="3260372" y="2910230"/>
            <a:ext cx="1221809"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lang="en-US" sz="1600" dirty="0">
                <a:latin typeface="Helvetica" charset="0"/>
              </a:rPr>
              <a:t>Secondary </a:t>
            </a:r>
          </a:p>
          <a:p>
            <a:pPr algn="ctr"/>
            <a:r>
              <a:rPr lang="en-US" sz="1600" dirty="0">
                <a:latin typeface="Helvetica" charset="0"/>
              </a:rPr>
              <a:t>WAN Link</a:t>
            </a:r>
          </a:p>
        </p:txBody>
      </p:sp>
      <p:cxnSp>
        <p:nvCxnSpPr>
          <p:cNvPr id="40" name="Straight Connector 39"/>
          <p:cNvCxnSpPr>
            <a:endCxn id="37" idx="0"/>
          </p:cNvCxnSpPr>
          <p:nvPr/>
        </p:nvCxnSpPr>
        <p:spPr bwMode="auto">
          <a:xfrm>
            <a:off x="2345578" y="2407754"/>
            <a:ext cx="574883" cy="1964397"/>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44" name="Rectangle 33"/>
          <p:cNvSpPr>
            <a:spLocks noChangeArrowheads="1"/>
          </p:cNvSpPr>
          <p:nvPr/>
        </p:nvSpPr>
        <p:spPr bwMode="auto">
          <a:xfrm>
            <a:off x="1938011" y="2946121"/>
            <a:ext cx="1095172"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lang="en-US" sz="1600" dirty="0">
                <a:latin typeface="Helvetica" charset="0"/>
              </a:rPr>
              <a:t>Primary </a:t>
            </a:r>
          </a:p>
          <a:p>
            <a:pPr algn="ctr"/>
            <a:r>
              <a:rPr lang="en-US" sz="1600" dirty="0">
                <a:latin typeface="Helvetica" charset="0"/>
              </a:rPr>
              <a:t>WAN Link</a:t>
            </a:r>
          </a:p>
        </p:txBody>
      </p:sp>
    </p:spTree>
    <p:extLst>
      <p:ext uri="{BB962C8B-B14F-4D97-AF65-F5344CB8AC3E}">
        <p14:creationId xmlns:p14="http://schemas.microsoft.com/office/powerpoint/2010/main" val="3285902652"/>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2" name="Rectangle 1"/>
          <p:cNvSpPr/>
          <p:nvPr/>
        </p:nvSpPr>
        <p:spPr>
          <a:xfrm>
            <a:off x="2001891" y="792860"/>
            <a:ext cx="8197056" cy="5096177"/>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687" y="1006593"/>
            <a:ext cx="1650918" cy="4760149"/>
          </a:xfrm>
          <a:prstGeom prst="rect">
            <a:avLst/>
          </a:prstGeom>
        </p:spPr>
      </p:pic>
      <p:sp>
        <p:nvSpPr>
          <p:cNvPr id="35" name="Shape 35"/>
          <p:cNvSpPr txBox="1">
            <a:spLocks noGrp="1"/>
          </p:cNvSpPr>
          <p:nvPr>
            <p:ph type="title"/>
          </p:nvPr>
        </p:nvSpPr>
        <p:spPr>
          <a:xfrm>
            <a:off x="541421" y="76202"/>
            <a:ext cx="10126579" cy="685599"/>
          </a:xfrm>
          <a:prstGeom prst="rect">
            <a:avLst/>
          </a:prstGeom>
        </p:spPr>
        <p:txBody>
          <a:bodyPr vert="horz" lIns="91425" tIns="91425" rIns="91425" bIns="91425" rtlCol="0" anchor="ctr" anchorCtr="0">
            <a:noAutofit/>
          </a:bodyPr>
          <a:lstStyle/>
          <a:p>
            <a:pPr>
              <a:spcBef>
                <a:spcPts val="0"/>
              </a:spcBef>
            </a:pPr>
            <a:r>
              <a:rPr lang="en-US" dirty="0"/>
              <a:t>Lesson 4.3: WAN Link Redundancy</a:t>
            </a:r>
            <a:endParaRPr lang="en" dirty="0"/>
          </a:p>
        </p:txBody>
      </p:sp>
      <p:sp>
        <p:nvSpPr>
          <p:cNvPr id="10" name="Right Arrow 9"/>
          <p:cNvSpPr/>
          <p:nvPr/>
        </p:nvSpPr>
        <p:spPr bwMode="auto">
          <a:xfrm>
            <a:off x="1856076" y="4686664"/>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2400">
              <a:solidFill>
                <a:srgbClr val="FF0000"/>
              </a:solidFill>
              <a:latin typeface="Times" charset="0"/>
              <a:ea typeface="ヒラギノ明朝 ProN W3" charset="0"/>
              <a:cs typeface="ヒラギノ明朝 ProN W3" charset="0"/>
              <a:sym typeface="Times"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8417" y="1007529"/>
            <a:ext cx="5388632" cy="4762938"/>
          </a:xfrm>
          <a:prstGeom prst="rect">
            <a:avLst/>
          </a:prstGeom>
        </p:spPr>
      </p:pic>
    </p:spTree>
    <p:extLst>
      <p:ext uri="{BB962C8B-B14F-4D97-AF65-F5344CB8AC3E}">
        <p14:creationId xmlns:p14="http://schemas.microsoft.com/office/powerpoint/2010/main" val="2864403334"/>
      </p:ext>
    </p:extLst>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2" name="Rectangle 1"/>
          <p:cNvSpPr/>
          <p:nvPr/>
        </p:nvSpPr>
        <p:spPr>
          <a:xfrm>
            <a:off x="2001891" y="792860"/>
            <a:ext cx="8197056" cy="5096177"/>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Shape 35"/>
          <p:cNvSpPr txBox="1">
            <a:spLocks noGrp="1"/>
          </p:cNvSpPr>
          <p:nvPr>
            <p:ph type="title"/>
          </p:nvPr>
        </p:nvSpPr>
        <p:spPr>
          <a:xfrm>
            <a:off x="613611" y="76202"/>
            <a:ext cx="10054389" cy="685599"/>
          </a:xfrm>
          <a:prstGeom prst="rect">
            <a:avLst/>
          </a:prstGeom>
        </p:spPr>
        <p:txBody>
          <a:bodyPr vert="horz" lIns="91425" tIns="91425" rIns="91425" bIns="91425" rtlCol="0" anchor="ctr" anchorCtr="0">
            <a:noAutofit/>
          </a:bodyPr>
          <a:lstStyle/>
          <a:p>
            <a:pPr>
              <a:spcBef>
                <a:spcPts val="0"/>
              </a:spcBef>
            </a:pPr>
            <a:r>
              <a:rPr lang="en-US" dirty="0"/>
              <a:t>Lesson 4.3: WAN Link Redundancy</a:t>
            </a:r>
            <a:endParaRPr lang="en"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3962" y="1000422"/>
            <a:ext cx="5835811" cy="4759774"/>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364" y="997707"/>
            <a:ext cx="1638203" cy="4148926"/>
          </a:xfrm>
          <a:prstGeom prst="rect">
            <a:avLst/>
          </a:prstGeom>
        </p:spPr>
      </p:pic>
      <p:sp>
        <p:nvSpPr>
          <p:cNvPr id="10" name="Right Arrow 9"/>
          <p:cNvSpPr/>
          <p:nvPr/>
        </p:nvSpPr>
        <p:spPr bwMode="auto">
          <a:xfrm>
            <a:off x="1856076" y="4497285"/>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2400">
              <a:solidFill>
                <a:srgbClr val="FF0000"/>
              </a:solidFill>
              <a:latin typeface="Times" charset="0"/>
              <a:ea typeface="ヒラギノ明朝 ProN W3" charset="0"/>
              <a:cs typeface="ヒラギノ明朝 ProN W3" charset="0"/>
              <a:sym typeface="Times" charset="0"/>
            </a:endParaRPr>
          </a:p>
        </p:txBody>
      </p:sp>
    </p:spTree>
    <p:extLst>
      <p:ext uri="{BB962C8B-B14F-4D97-AF65-F5344CB8AC3E}">
        <p14:creationId xmlns:p14="http://schemas.microsoft.com/office/powerpoint/2010/main" val="1801997805"/>
      </p:ext>
    </p:extLst>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2" name="Rectangle 1"/>
          <p:cNvSpPr/>
          <p:nvPr/>
        </p:nvSpPr>
        <p:spPr>
          <a:xfrm>
            <a:off x="2001891" y="792860"/>
            <a:ext cx="8197056" cy="5096177"/>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Shape 35"/>
          <p:cNvSpPr txBox="1">
            <a:spLocks noGrp="1"/>
          </p:cNvSpPr>
          <p:nvPr>
            <p:ph type="title"/>
          </p:nvPr>
        </p:nvSpPr>
        <p:spPr>
          <a:xfrm>
            <a:off x="541421" y="76202"/>
            <a:ext cx="10126579" cy="685599"/>
          </a:xfrm>
          <a:prstGeom prst="rect">
            <a:avLst/>
          </a:prstGeom>
        </p:spPr>
        <p:txBody>
          <a:bodyPr vert="horz" lIns="91425" tIns="91425" rIns="91425" bIns="91425" rtlCol="0" anchor="ctr" anchorCtr="0">
            <a:noAutofit/>
          </a:bodyPr>
          <a:lstStyle/>
          <a:p>
            <a:pPr>
              <a:spcBef>
                <a:spcPts val="0"/>
              </a:spcBef>
            </a:pPr>
            <a:r>
              <a:rPr lang="en-US" dirty="0"/>
              <a:t>Lesson 4.3: WAN Link Redundancy</a:t>
            </a:r>
            <a:endParaRPr lang="en"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364" y="997707"/>
            <a:ext cx="1638203" cy="4148926"/>
          </a:xfrm>
          <a:prstGeom prst="rect">
            <a:avLst/>
          </a:prstGeom>
        </p:spPr>
      </p:pic>
      <p:sp>
        <p:nvSpPr>
          <p:cNvPr id="10" name="Right Arrow 9"/>
          <p:cNvSpPr/>
          <p:nvPr/>
        </p:nvSpPr>
        <p:spPr bwMode="auto">
          <a:xfrm>
            <a:off x="1856076" y="4630965"/>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2400">
              <a:solidFill>
                <a:srgbClr val="FF0000"/>
              </a:solidFill>
              <a:latin typeface="Times" charset="0"/>
              <a:ea typeface="ヒラギノ明朝 ProN W3" charset="0"/>
              <a:cs typeface="ヒラギノ明朝 ProN W3" charset="0"/>
              <a:sym typeface="Times"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823" y="1015775"/>
            <a:ext cx="5939763" cy="4019460"/>
          </a:xfrm>
          <a:prstGeom prst="rect">
            <a:avLst/>
          </a:prstGeom>
        </p:spPr>
      </p:pic>
    </p:spTree>
    <p:extLst>
      <p:ext uri="{BB962C8B-B14F-4D97-AF65-F5344CB8AC3E}">
        <p14:creationId xmlns:p14="http://schemas.microsoft.com/office/powerpoint/2010/main" val="2776867517"/>
      </p:ext>
    </p:extLst>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4.4:  High Availability</a:t>
            </a:r>
          </a:p>
        </p:txBody>
      </p:sp>
      <p:sp>
        <p:nvSpPr>
          <p:cNvPr id="3" name="Content Placeholder 2"/>
          <p:cNvSpPr>
            <a:spLocks noGrp="1"/>
          </p:cNvSpPr>
          <p:nvPr>
            <p:ph idx="1"/>
          </p:nvPr>
        </p:nvSpPr>
        <p:spPr/>
        <p:txBody>
          <a:bodyPr/>
          <a:lstStyle/>
          <a:p>
            <a:r>
              <a:rPr lang="en-US" dirty="0"/>
              <a:t>Configuring HA</a:t>
            </a:r>
          </a:p>
          <a:p>
            <a:r>
              <a:rPr lang="en-US" dirty="0"/>
              <a:t>IPv4 vs IPv6 configuration</a:t>
            </a:r>
          </a:p>
          <a:p>
            <a:endParaRPr lang="en-US" dirty="0"/>
          </a:p>
        </p:txBody>
      </p:sp>
    </p:spTree>
    <p:extLst>
      <p:ext uri="{BB962C8B-B14F-4D97-AF65-F5344CB8AC3E}">
        <p14:creationId xmlns:p14="http://schemas.microsoft.com/office/powerpoint/2010/main" val="279084422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4.4: High Availability</a:t>
            </a:r>
          </a:p>
        </p:txBody>
      </p:sp>
      <p:sp>
        <p:nvSpPr>
          <p:cNvPr id="3" name="Content Placeholder 2"/>
          <p:cNvSpPr>
            <a:spLocks noGrp="1"/>
          </p:cNvSpPr>
          <p:nvPr>
            <p:ph idx="1"/>
          </p:nvPr>
        </p:nvSpPr>
        <p:spPr/>
        <p:txBody>
          <a:bodyPr/>
          <a:lstStyle/>
          <a:p>
            <a:r>
              <a:rPr lang="en-US" dirty="0"/>
              <a:t>HA is designed to remove any single point of failure in the network configuration:</a:t>
            </a:r>
          </a:p>
          <a:p>
            <a:pPr lvl="1"/>
            <a:r>
              <a:rPr lang="en-US" dirty="0"/>
              <a:t>Physical</a:t>
            </a:r>
          </a:p>
          <a:p>
            <a:pPr lvl="1"/>
            <a:r>
              <a:rPr lang="en-US" dirty="0"/>
              <a:t>Data link</a:t>
            </a:r>
          </a:p>
          <a:p>
            <a:pPr lvl="1"/>
            <a:r>
              <a:rPr lang="en-US" dirty="0"/>
              <a:t>Network routing</a:t>
            </a:r>
          </a:p>
          <a:p>
            <a:pPr lvl="1"/>
            <a:r>
              <a:rPr lang="en-US" dirty="0"/>
              <a:t>ALG</a:t>
            </a:r>
          </a:p>
          <a:p>
            <a:pPr lvl="2"/>
            <a:r>
              <a:rPr lang="en-US" dirty="0"/>
              <a:t>B2BUA is not HA compliant	</a:t>
            </a:r>
          </a:p>
          <a:p>
            <a:pPr lvl="1"/>
            <a:r>
              <a:rPr lang="en-US" dirty="0"/>
              <a:t>Hot failover	</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Rectangle 3"/>
          <p:cNvSpPr>
            <a:spLocks/>
          </p:cNvSpPr>
          <p:nvPr/>
        </p:nvSpPr>
        <p:spPr bwMode="auto">
          <a:xfrm>
            <a:off x="4572000" y="6578600"/>
            <a:ext cx="2908300" cy="254000"/>
          </a:xfrm>
          <a:prstGeom prst="rect">
            <a:avLst/>
          </a:prstGeom>
          <a:noFill/>
          <a:ln w="9525">
            <a:noFill/>
            <a:miter lim="800000"/>
            <a:headEnd/>
            <a:tailEnd/>
          </a:ln>
        </p:spPr>
        <p:txBody>
          <a:bodyPr lIns="0" tIns="0" rIns="40639" bIns="0" anchor="ctr"/>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Verdana" pitchFamily="34" charset="0"/>
                <a:ea typeface="MS PGothic" pitchFamily="34" charset="-128"/>
                <a:cs typeface="ヒラギノ明朝 ProN W3"/>
                <a:sym typeface="Verdana" pitchFamily="34" charset="0"/>
              </a:rPr>
              <a:t>Company Confidential</a:t>
            </a:r>
          </a:p>
        </p:txBody>
      </p:sp>
    </p:spTree>
    <p:extLst>
      <p:ext uri="{BB962C8B-B14F-4D97-AF65-F5344CB8AC3E}">
        <p14:creationId xmlns:p14="http://schemas.microsoft.com/office/powerpoint/2010/main" val="74073249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71" name="Shape 371"/>
          <p:cNvSpPr txBox="1">
            <a:spLocks noGrp="1"/>
          </p:cNvSpPr>
          <p:nvPr>
            <p:ph type="title"/>
          </p:nvPr>
        </p:nvSpPr>
        <p:spPr>
          <a:prstGeom prst="rect">
            <a:avLst/>
          </a:prstGeom>
        </p:spPr>
        <p:txBody>
          <a:bodyPr vert="horz" lIns="91425" tIns="91425" rIns="91425" bIns="91425" rtlCol="0" anchor="ctr" anchorCtr="0">
            <a:noAutofit/>
          </a:bodyPr>
          <a:lstStyle/>
          <a:p>
            <a:r>
              <a:rPr lang="en-US" dirty="0"/>
              <a:t>Lesson 4.4: High Availability Architecture</a:t>
            </a:r>
            <a:endParaRPr lang="en" dirty="0"/>
          </a:p>
        </p:txBody>
      </p:sp>
      <p:pic>
        <p:nvPicPr>
          <p:cNvPr id="32" name="Picture 32"/>
          <p:cNvPicPr>
            <a:picLocks noChangeAspect="1"/>
          </p:cNvPicPr>
          <p:nvPr/>
        </p:nvPicPr>
        <p:blipFill>
          <a:blip r:embed="rId3">
            <a:alphaModFix/>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973953" y="1255154"/>
            <a:ext cx="1963508" cy="1295400"/>
          </a:xfrm>
          <a:prstGeom prst="rect">
            <a:avLst/>
          </a:prstGeom>
          <a:noFill/>
          <a:ln>
            <a:noFill/>
          </a:ln>
          <a:effectLst>
            <a:innerShdw blurRad="63500" dist="50800" dir="13500000">
              <a:prstClr val="black">
                <a:alpha val="50000"/>
              </a:prstClr>
            </a:inn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Box 24"/>
          <p:cNvSpPr txBox="1">
            <a:spLocks noChangeArrowheads="1"/>
          </p:cNvSpPr>
          <p:nvPr/>
        </p:nvSpPr>
        <p:spPr bwMode="auto">
          <a:xfrm>
            <a:off x="2627783" y="1722787"/>
            <a:ext cx="655849"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4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4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4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4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9pPr>
          </a:lstStyle>
          <a:p>
            <a:pPr algn="ctr" eaLnBrk="1" hangingPunct="1"/>
            <a:r>
              <a:rPr lang="en-US" sz="1600" dirty="0">
                <a:latin typeface="Helvetica" charset="0"/>
              </a:rPr>
              <a:t>IP</a:t>
            </a:r>
            <a:br>
              <a:rPr lang="en-US" sz="1600" dirty="0">
                <a:latin typeface="Helvetica" charset="0"/>
              </a:rPr>
            </a:br>
            <a:r>
              <a:rPr lang="en-US" sz="1600" dirty="0">
                <a:latin typeface="Helvetica" charset="0"/>
              </a:rPr>
              <a:t>WAN</a:t>
            </a:r>
          </a:p>
        </p:txBody>
      </p:sp>
      <p:sp>
        <p:nvSpPr>
          <p:cNvPr id="41" name="Rectangle 33"/>
          <p:cNvSpPr>
            <a:spLocks noChangeArrowheads="1"/>
          </p:cNvSpPr>
          <p:nvPr/>
        </p:nvSpPr>
        <p:spPr bwMode="auto">
          <a:xfrm>
            <a:off x="8331871" y="1130608"/>
            <a:ext cx="103105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lang="en-US" sz="1600" dirty="0">
                <a:latin typeface="Helvetica" charset="0"/>
              </a:rPr>
              <a:t>IP Phone</a:t>
            </a:r>
          </a:p>
        </p:txBody>
      </p:sp>
      <p:cxnSp>
        <p:nvCxnSpPr>
          <p:cNvPr id="47" name="Straight Connector 46"/>
          <p:cNvCxnSpPr/>
          <p:nvPr/>
        </p:nvCxnSpPr>
        <p:spPr bwMode="auto">
          <a:xfrm flipH="1">
            <a:off x="5118527" y="1990347"/>
            <a:ext cx="3460679" cy="1153437"/>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 name="Straight Connector 49"/>
          <p:cNvCxnSpPr/>
          <p:nvPr/>
        </p:nvCxnSpPr>
        <p:spPr bwMode="auto">
          <a:xfrm flipH="1">
            <a:off x="5118527" y="2561239"/>
            <a:ext cx="4241371" cy="582544"/>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3" name="Straight Connector 52"/>
          <p:cNvCxnSpPr/>
          <p:nvPr/>
        </p:nvCxnSpPr>
        <p:spPr bwMode="auto">
          <a:xfrm flipH="1" flipV="1">
            <a:off x="5130180" y="3155435"/>
            <a:ext cx="3518939" cy="151460"/>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flipH="1" flipV="1">
            <a:off x="5130179" y="3155435"/>
            <a:ext cx="4019981" cy="815561"/>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0" name="Straight Connector 59"/>
          <p:cNvCxnSpPr/>
          <p:nvPr/>
        </p:nvCxnSpPr>
        <p:spPr bwMode="auto">
          <a:xfrm flipH="1" flipV="1">
            <a:off x="5095223" y="3155434"/>
            <a:ext cx="2878073" cy="1479662"/>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63" name="Shape 281"/>
          <p:cNvSpPr txBox="1"/>
          <p:nvPr/>
        </p:nvSpPr>
        <p:spPr>
          <a:xfrm>
            <a:off x="4675746" y="1466817"/>
            <a:ext cx="722430" cy="3387200"/>
          </a:xfrm>
          <a:prstGeom prst="rect">
            <a:avLst/>
          </a:prstGeom>
          <a:solidFill>
            <a:srgbClr val="C9DAF8"/>
          </a:solidFill>
          <a:ln w="9525" cap="flat">
            <a:solidFill>
              <a:srgbClr val="4A86E8"/>
            </a:solidFill>
            <a:prstDash val="solid"/>
            <a:round/>
            <a:headEnd type="none" w="med" len="med"/>
            <a:tailEnd type="none" w="med" len="med"/>
          </a:ln>
        </p:spPr>
        <p:txBody>
          <a:bodyPr lIns="91425" tIns="91425" rIns="91425" bIns="91425" anchor="t" anchorCtr="0">
            <a:noAutofit/>
          </a:bodyPr>
          <a:lstStyle/>
          <a:p>
            <a:pPr algn="ctr"/>
            <a:endParaRPr lang="en-US" dirty="0">
              <a:latin typeface="Arial"/>
              <a:cs typeface="Arial"/>
            </a:endParaRPr>
          </a:p>
          <a:p>
            <a:pPr algn="ctr"/>
            <a:endParaRPr lang="en-US" dirty="0">
              <a:latin typeface="Arial"/>
              <a:cs typeface="Arial"/>
            </a:endParaRPr>
          </a:p>
          <a:p>
            <a:pPr algn="ctr"/>
            <a:endParaRPr lang="en-US" dirty="0">
              <a:latin typeface="Arial"/>
              <a:cs typeface="Arial"/>
            </a:endParaRPr>
          </a:p>
          <a:p>
            <a:pPr algn="ctr"/>
            <a:endParaRPr lang="en-US" dirty="0">
              <a:latin typeface="Arial"/>
              <a:cs typeface="Arial"/>
            </a:endParaRPr>
          </a:p>
          <a:p>
            <a:pPr algn="ctr"/>
            <a:r>
              <a:rPr lang="en" dirty="0">
                <a:latin typeface="Arial"/>
                <a:cs typeface="Arial"/>
              </a:rPr>
              <a:t>L</a:t>
            </a:r>
          </a:p>
          <a:p>
            <a:pPr algn="ctr"/>
            <a:r>
              <a:rPr lang="en" dirty="0">
                <a:latin typeface="Arial"/>
                <a:cs typeface="Arial"/>
              </a:rPr>
              <a:t>A</a:t>
            </a:r>
          </a:p>
          <a:p>
            <a:pPr algn="ctr"/>
            <a:r>
              <a:rPr lang="en" dirty="0">
                <a:latin typeface="Arial"/>
                <a:cs typeface="Arial"/>
              </a:rPr>
              <a:t>N</a:t>
            </a:r>
          </a:p>
        </p:txBody>
      </p:sp>
      <p:pic>
        <p:nvPicPr>
          <p:cNvPr id="43" name="Picture 2" descr="CallQualityMonitor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67614" y="4176215"/>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10" descr="IPphon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flipH="1" flipV="1">
            <a:off x="8467540" y="1408662"/>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0" descr="IPphon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flipH="1" flipV="1">
            <a:off x="8480114" y="2877612"/>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2" descr="CallQualityMonitor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26965" y="3408196"/>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2" descr="CallQualityMonitorin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79365" y="1987727"/>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 name="Shape 579"/>
          <p:cNvSpPr/>
          <p:nvPr/>
        </p:nvSpPr>
        <p:spPr>
          <a:xfrm>
            <a:off x="2138011" y="2869264"/>
            <a:ext cx="1643400" cy="2249599"/>
          </a:xfrm>
          <a:prstGeom prst="roundRect">
            <a:avLst>
              <a:gd name="adj" fmla="val 16667"/>
            </a:avLst>
          </a:prstGeom>
          <a:solidFill>
            <a:schemeClr val="accent6">
              <a:alpha val="17000"/>
            </a:schemeClr>
          </a:solidFill>
          <a:ln>
            <a:solidFill>
              <a:schemeClr val="accent6"/>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25" tIns="91425" rIns="91425" bIns="91425" anchor="b" anchorCtr="0">
            <a:noAutofit/>
          </a:bodyPr>
          <a:lstStyle/>
          <a:p>
            <a:pPr algn="ctr"/>
            <a:r>
              <a:rPr lang="en" dirty="0">
                <a:solidFill>
                  <a:schemeClr val="accent1"/>
                </a:solidFill>
                <a:latin typeface="Arial"/>
                <a:cs typeface="Arial"/>
              </a:rPr>
              <a:t>HA Pair</a:t>
            </a:r>
          </a:p>
        </p:txBody>
      </p:sp>
      <p:cxnSp>
        <p:nvCxnSpPr>
          <p:cNvPr id="26" name="Straight Connector 25"/>
          <p:cNvCxnSpPr>
            <a:stCxn id="32" idx="2"/>
            <a:endCxn id="25" idx="0"/>
          </p:cNvCxnSpPr>
          <p:nvPr/>
        </p:nvCxnSpPr>
        <p:spPr bwMode="auto">
          <a:xfrm>
            <a:off x="2955707" y="2550555"/>
            <a:ext cx="4004" cy="318709"/>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pic>
        <p:nvPicPr>
          <p:cNvPr id="27" name="Picture 95" descr="200AE1.B.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24277" y="4051731"/>
            <a:ext cx="1389100" cy="345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95" descr="200AE1.B.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36852" y="3400220"/>
            <a:ext cx="1389100" cy="345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8930623"/>
      </p:ext>
    </p:extLst>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4.4: High Availability Architecture</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8052" y="934451"/>
            <a:ext cx="6978316" cy="523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3932144"/>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687" y="1006593"/>
            <a:ext cx="1650918" cy="4760149"/>
          </a:xfrm>
          <a:prstGeom prst="rect">
            <a:avLst/>
          </a:prstGeom>
        </p:spPr>
      </p:pic>
      <p:sp>
        <p:nvSpPr>
          <p:cNvPr id="35" name="Shape 35"/>
          <p:cNvSpPr txBox="1">
            <a:spLocks noGrp="1"/>
          </p:cNvSpPr>
          <p:nvPr>
            <p:ph type="title"/>
          </p:nvPr>
        </p:nvSpPr>
        <p:spPr>
          <a:xfrm>
            <a:off x="541421" y="76202"/>
            <a:ext cx="10126579" cy="685599"/>
          </a:xfrm>
          <a:prstGeom prst="rect">
            <a:avLst/>
          </a:prstGeom>
        </p:spPr>
        <p:txBody>
          <a:bodyPr vert="horz" lIns="91425" tIns="91425" rIns="91425" bIns="91425" rtlCol="0" anchor="ctr" anchorCtr="0">
            <a:noAutofit/>
          </a:bodyPr>
          <a:lstStyle/>
          <a:p>
            <a:pPr>
              <a:spcBef>
                <a:spcPts val="0"/>
              </a:spcBef>
            </a:pPr>
            <a:r>
              <a:rPr lang="en-US" dirty="0"/>
              <a:t>Lesson 4.4: High Availability - Configuration</a:t>
            </a:r>
            <a:endParaRPr lang="en" dirty="0"/>
          </a:p>
        </p:txBody>
      </p:sp>
      <p:sp>
        <p:nvSpPr>
          <p:cNvPr id="10" name="Right Arrow 9"/>
          <p:cNvSpPr/>
          <p:nvPr/>
        </p:nvSpPr>
        <p:spPr bwMode="auto">
          <a:xfrm>
            <a:off x="1856076" y="2360559"/>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2400">
              <a:solidFill>
                <a:srgbClr val="FF0000"/>
              </a:solidFill>
              <a:latin typeface="Times" charset="0"/>
              <a:ea typeface="ヒラギノ明朝 ProN W3" charset="0"/>
              <a:cs typeface="ヒラギノ明朝 ProN W3" charset="0"/>
              <a:sym typeface="Times"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0364" y="1005603"/>
            <a:ext cx="4753772" cy="4742819"/>
          </a:xfrm>
          <a:prstGeom prst="rect">
            <a:avLst/>
          </a:prstGeom>
        </p:spPr>
      </p:pic>
    </p:spTree>
    <p:extLst>
      <p:ext uri="{BB962C8B-B14F-4D97-AF65-F5344CB8AC3E}">
        <p14:creationId xmlns:p14="http://schemas.microsoft.com/office/powerpoint/2010/main" val="3672868874"/>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4.0: Hands On Labs</a:t>
            </a:r>
          </a:p>
        </p:txBody>
      </p:sp>
      <p:sp>
        <p:nvSpPr>
          <p:cNvPr id="3" name="Content Placeholder 2"/>
          <p:cNvSpPr>
            <a:spLocks noGrp="1"/>
          </p:cNvSpPr>
          <p:nvPr>
            <p:ph idx="1"/>
          </p:nvPr>
        </p:nvSpPr>
        <p:spPr>
          <a:xfrm>
            <a:off x="381000" y="1246041"/>
            <a:ext cx="11430000" cy="4817134"/>
          </a:xfrm>
        </p:spPr>
        <p:txBody>
          <a:bodyPr>
            <a:normAutofit/>
          </a:bodyPr>
          <a:lstStyle/>
          <a:p>
            <a:pPr lvl="0"/>
            <a:r>
              <a:rPr lang="en-US" dirty="0"/>
              <a:t>Lab 1: Demo &amp; Settings for Advanced </a:t>
            </a:r>
            <a:r>
              <a:rPr lang="en-US" dirty="0" err="1"/>
              <a:t>Topuics</a:t>
            </a:r>
            <a:endParaRPr lang="en-US" dirty="0"/>
          </a:p>
          <a:p>
            <a:pPr lvl="0"/>
            <a:r>
              <a:rPr lang="en-US" dirty="0"/>
              <a:t>Traffic Shaping – </a:t>
            </a:r>
            <a:r>
              <a:rPr lang="en-US" dirty="0" err="1"/>
              <a:t>config</a:t>
            </a:r>
            <a:r>
              <a:rPr lang="en-US" dirty="0"/>
              <a:t> settings</a:t>
            </a:r>
          </a:p>
          <a:p>
            <a:pPr lvl="0"/>
            <a:r>
              <a:rPr lang="en-US" dirty="0"/>
              <a:t>Firewall setup with Proxy Arp Demo</a:t>
            </a:r>
          </a:p>
          <a:p>
            <a:pPr lvl="0"/>
            <a:r>
              <a:rPr lang="en-US" dirty="0"/>
              <a:t>WAN Failover </a:t>
            </a:r>
            <a:r>
              <a:rPr lang="en-US" dirty="0" err="1"/>
              <a:t>config</a:t>
            </a:r>
            <a:r>
              <a:rPr lang="en-US" dirty="0"/>
              <a:t> &amp; Demo</a:t>
            </a:r>
          </a:p>
          <a:p>
            <a:pPr lvl="0"/>
            <a:r>
              <a:rPr lang="en-US" dirty="0"/>
              <a:t>High Availability – Demo</a:t>
            </a:r>
          </a:p>
          <a:p>
            <a:pPr lvl="0"/>
            <a:r>
              <a:rPr lang="en-US" dirty="0"/>
              <a:t>VoIP Survivability – </a:t>
            </a:r>
            <a:r>
              <a:rPr lang="en-US" dirty="0" err="1"/>
              <a:t>Config</a:t>
            </a:r>
            <a:r>
              <a:rPr lang="en-US" dirty="0"/>
              <a:t> and Demo</a:t>
            </a:r>
          </a:p>
        </p:txBody>
      </p:sp>
    </p:spTree>
    <p:extLst>
      <p:ext uri="{BB962C8B-B14F-4D97-AF65-F5344CB8AC3E}">
        <p14:creationId xmlns:p14="http://schemas.microsoft.com/office/powerpoint/2010/main" val="36337193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687" y="1006593"/>
            <a:ext cx="1650918" cy="4760149"/>
          </a:xfrm>
          <a:prstGeom prst="rect">
            <a:avLst/>
          </a:prstGeom>
        </p:spPr>
      </p:pic>
      <p:sp>
        <p:nvSpPr>
          <p:cNvPr id="35" name="Shape 35"/>
          <p:cNvSpPr txBox="1">
            <a:spLocks noGrp="1"/>
          </p:cNvSpPr>
          <p:nvPr>
            <p:ph type="title"/>
          </p:nvPr>
        </p:nvSpPr>
        <p:spPr>
          <a:xfrm>
            <a:off x="541421" y="76202"/>
            <a:ext cx="10126579" cy="685599"/>
          </a:xfrm>
          <a:prstGeom prst="rect">
            <a:avLst/>
          </a:prstGeom>
        </p:spPr>
        <p:txBody>
          <a:bodyPr vert="horz" lIns="91425" tIns="91425" rIns="91425" bIns="91425" rtlCol="0" anchor="ctr" anchorCtr="0">
            <a:noAutofit/>
          </a:bodyPr>
          <a:lstStyle/>
          <a:p>
            <a:pPr>
              <a:spcBef>
                <a:spcPts val="0"/>
              </a:spcBef>
            </a:pPr>
            <a:r>
              <a:rPr lang="en-US" dirty="0"/>
              <a:t>Lesson 4.4: High Availability - Configuration</a:t>
            </a:r>
            <a:endParaRPr lang="en" dirty="0"/>
          </a:p>
        </p:txBody>
      </p:sp>
      <p:sp>
        <p:nvSpPr>
          <p:cNvPr id="10" name="Right Arrow 9"/>
          <p:cNvSpPr/>
          <p:nvPr/>
        </p:nvSpPr>
        <p:spPr bwMode="auto">
          <a:xfrm>
            <a:off x="1856076" y="2360559"/>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2400">
              <a:solidFill>
                <a:srgbClr val="FF0000"/>
              </a:solidFill>
              <a:latin typeface="Times" charset="0"/>
              <a:ea typeface="ヒラギノ明朝 ProN W3" charset="0"/>
              <a:cs typeface="ヒラギノ明朝 ProN W3" charset="0"/>
              <a:sym typeface="Times"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3250" y="997473"/>
            <a:ext cx="5923962" cy="4764317"/>
          </a:xfrm>
          <a:prstGeom prst="rect">
            <a:avLst/>
          </a:prstGeom>
        </p:spPr>
      </p:pic>
    </p:spTree>
    <p:extLst>
      <p:ext uri="{BB962C8B-B14F-4D97-AF65-F5344CB8AC3E}">
        <p14:creationId xmlns:p14="http://schemas.microsoft.com/office/powerpoint/2010/main" val="3091661562"/>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4.4: High Availability – Configuration</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838200"/>
            <a:ext cx="3971762" cy="5742700"/>
          </a:xfrm>
          <a:prstGeom prst="rect">
            <a:avLst/>
          </a:prstGeom>
        </p:spPr>
      </p:pic>
      <p:sp>
        <p:nvSpPr>
          <p:cNvPr id="6" name="Left Arrow 5"/>
          <p:cNvSpPr/>
          <p:nvPr/>
        </p:nvSpPr>
        <p:spPr bwMode="auto">
          <a:xfrm>
            <a:off x="2590800" y="4114800"/>
            <a:ext cx="533400" cy="381000"/>
          </a:xfrm>
          <a:prstGeom prst="leftArrow">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7" name="TextBox 6"/>
          <p:cNvSpPr txBox="1"/>
          <p:nvPr/>
        </p:nvSpPr>
        <p:spPr>
          <a:xfrm>
            <a:off x="7086600" y="1295400"/>
            <a:ext cx="1905000" cy="369332"/>
          </a:xfrm>
          <a:prstGeom prst="rect">
            <a:avLst/>
          </a:prstGeom>
          <a:noFill/>
          <a:ln>
            <a:solidFill>
              <a:srgbClr val="7030A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List of interfaces</a:t>
            </a:r>
          </a:p>
        </p:txBody>
      </p:sp>
      <p:sp>
        <p:nvSpPr>
          <p:cNvPr id="8" name="Rectangle 7"/>
          <p:cNvSpPr/>
          <p:nvPr/>
        </p:nvSpPr>
        <p:spPr bwMode="auto">
          <a:xfrm>
            <a:off x="2857500" y="1664732"/>
            <a:ext cx="3019262" cy="773668"/>
          </a:xfrm>
          <a:prstGeom prst="rect">
            <a:avLst/>
          </a:prstGeom>
          <a:noFill/>
          <a:ln w="127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cxnSp>
        <p:nvCxnSpPr>
          <p:cNvPr id="10" name="Straight Arrow Connector 9"/>
          <p:cNvCxnSpPr>
            <a:stCxn id="7" idx="1"/>
            <a:endCxn id="8" idx="3"/>
          </p:cNvCxnSpPr>
          <p:nvPr/>
        </p:nvCxnSpPr>
        <p:spPr bwMode="auto">
          <a:xfrm flipH="1">
            <a:off x="5876762" y="1480066"/>
            <a:ext cx="1209838" cy="571500"/>
          </a:xfrm>
          <a:prstGeom prst="straightConnector1">
            <a:avLst/>
          </a:prstGeom>
          <a:solidFill>
            <a:srgbClr val="BBE0E3"/>
          </a:solidFill>
          <a:ln w="12700" cap="flat" cmpd="sng" algn="ctr">
            <a:solidFill>
              <a:srgbClr val="7030A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1" name="Rectangle 10"/>
          <p:cNvSpPr/>
          <p:nvPr/>
        </p:nvSpPr>
        <p:spPr bwMode="auto">
          <a:xfrm>
            <a:off x="2895600" y="2655332"/>
            <a:ext cx="2981162" cy="926068"/>
          </a:xfrm>
          <a:prstGeom prst="rect">
            <a:avLst/>
          </a:prstGeom>
          <a:noFill/>
          <a:ln w="127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4" name="Rectangle 13"/>
          <p:cNvSpPr/>
          <p:nvPr/>
        </p:nvSpPr>
        <p:spPr bwMode="auto">
          <a:xfrm>
            <a:off x="4038600" y="4128154"/>
            <a:ext cx="152400" cy="177147"/>
          </a:xfrm>
          <a:prstGeom prst="rect">
            <a:avLst/>
          </a:prstGeom>
          <a:noFill/>
          <a:ln w="127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5" name="TextBox 14"/>
          <p:cNvSpPr txBox="1"/>
          <p:nvPr/>
        </p:nvSpPr>
        <p:spPr>
          <a:xfrm>
            <a:off x="7086600" y="1840469"/>
            <a:ext cx="2819400" cy="646331"/>
          </a:xfrm>
          <a:prstGeom prst="rect">
            <a:avLst/>
          </a:prstGeom>
          <a:noFill/>
          <a:ln>
            <a:solidFill>
              <a:srgbClr val="00B05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Enabling the maintenance mode</a:t>
            </a:r>
          </a:p>
        </p:txBody>
      </p:sp>
      <p:cxnSp>
        <p:nvCxnSpPr>
          <p:cNvPr id="17" name="Straight Arrow Connector 16"/>
          <p:cNvCxnSpPr>
            <a:stCxn id="15" idx="1"/>
          </p:cNvCxnSpPr>
          <p:nvPr/>
        </p:nvCxnSpPr>
        <p:spPr bwMode="auto">
          <a:xfrm flipH="1">
            <a:off x="5876762" y="2163634"/>
            <a:ext cx="1209838" cy="954732"/>
          </a:xfrm>
          <a:prstGeom prst="straightConnector1">
            <a:avLst/>
          </a:prstGeom>
          <a:solidFill>
            <a:srgbClr val="BBE0E3"/>
          </a:solidFill>
          <a:ln w="12700"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8" name="TextBox 17"/>
          <p:cNvSpPr txBox="1"/>
          <p:nvPr/>
        </p:nvSpPr>
        <p:spPr>
          <a:xfrm>
            <a:off x="7086600" y="2736524"/>
            <a:ext cx="1905000" cy="369332"/>
          </a:xfrm>
          <a:prstGeom prst="rect">
            <a:avLst/>
          </a:prstGeom>
          <a:noFill/>
          <a:ln>
            <a:solidFill>
              <a:srgbClr val="FF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Enabling HA</a:t>
            </a:r>
          </a:p>
        </p:txBody>
      </p:sp>
      <p:cxnSp>
        <p:nvCxnSpPr>
          <p:cNvPr id="20" name="Straight Arrow Connector 19"/>
          <p:cNvCxnSpPr>
            <a:stCxn id="18" idx="1"/>
            <a:endCxn id="14" idx="3"/>
          </p:cNvCxnSpPr>
          <p:nvPr/>
        </p:nvCxnSpPr>
        <p:spPr bwMode="auto">
          <a:xfrm flipH="1">
            <a:off x="4191000" y="2921191"/>
            <a:ext cx="2895600" cy="1295537"/>
          </a:xfrm>
          <a:prstGeom prst="straightConnector1">
            <a:avLst/>
          </a:prstGeom>
          <a:solidFill>
            <a:srgbClr val="BBE0E3"/>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1" name="TextBox 20"/>
          <p:cNvSpPr txBox="1"/>
          <p:nvPr/>
        </p:nvSpPr>
        <p:spPr>
          <a:xfrm>
            <a:off x="7086600" y="3276601"/>
            <a:ext cx="3352800" cy="1200329"/>
          </a:xfrm>
          <a:prstGeom prst="rect">
            <a:avLst/>
          </a:prstGeom>
          <a:noFill/>
          <a:ln>
            <a:solidFill>
              <a:srgbClr val="00B0F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Enabling a mode where when the primary EM is back up, it is becoming the master of the HA pair again automatically</a:t>
            </a:r>
          </a:p>
        </p:txBody>
      </p:sp>
      <p:sp>
        <p:nvSpPr>
          <p:cNvPr id="22" name="Rectangle 21"/>
          <p:cNvSpPr/>
          <p:nvPr/>
        </p:nvSpPr>
        <p:spPr bwMode="auto">
          <a:xfrm>
            <a:off x="4038600" y="4343401"/>
            <a:ext cx="152400" cy="177147"/>
          </a:xfrm>
          <a:prstGeom prst="rect">
            <a:avLst/>
          </a:prstGeom>
          <a:noFill/>
          <a:ln w="12700"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cxnSp>
        <p:nvCxnSpPr>
          <p:cNvPr id="24" name="Straight Arrow Connector 23"/>
          <p:cNvCxnSpPr>
            <a:stCxn id="21" idx="1"/>
          </p:cNvCxnSpPr>
          <p:nvPr/>
        </p:nvCxnSpPr>
        <p:spPr bwMode="auto">
          <a:xfrm flipH="1">
            <a:off x="4191000" y="3876765"/>
            <a:ext cx="2895600" cy="555208"/>
          </a:xfrm>
          <a:prstGeom prst="straightConnector1">
            <a:avLst/>
          </a:prstGeom>
          <a:solidFill>
            <a:srgbClr val="BBE0E3"/>
          </a:solidFill>
          <a:ln w="12700" cap="flat" cmpd="sng" algn="ctr">
            <a:solidFill>
              <a:srgbClr val="00B0F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5" name="Rectangle 24"/>
          <p:cNvSpPr/>
          <p:nvPr/>
        </p:nvSpPr>
        <p:spPr bwMode="auto">
          <a:xfrm>
            <a:off x="4038600" y="4572000"/>
            <a:ext cx="609600" cy="304800"/>
          </a:xfrm>
          <a:prstGeom prst="rect">
            <a:avLst/>
          </a:prstGeom>
          <a:noFill/>
          <a:ln w="12700"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26" name="TextBox 25"/>
          <p:cNvSpPr txBox="1"/>
          <p:nvPr/>
        </p:nvSpPr>
        <p:spPr>
          <a:xfrm>
            <a:off x="7086600" y="4583669"/>
            <a:ext cx="3352800" cy="646331"/>
          </a:xfrm>
          <a:prstGeom prst="rect">
            <a:avLst/>
          </a:prstGeom>
          <a:noFill/>
          <a:ln>
            <a:solidFill>
              <a:srgbClr val="FFC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Configuring the primary versus secondary EM</a:t>
            </a:r>
          </a:p>
        </p:txBody>
      </p:sp>
      <p:cxnSp>
        <p:nvCxnSpPr>
          <p:cNvPr id="28" name="Straight Arrow Connector 27"/>
          <p:cNvCxnSpPr>
            <a:stCxn id="26" idx="1"/>
            <a:endCxn id="25" idx="3"/>
          </p:cNvCxnSpPr>
          <p:nvPr/>
        </p:nvCxnSpPr>
        <p:spPr bwMode="auto">
          <a:xfrm flipH="1" flipV="1">
            <a:off x="4648200" y="4724400"/>
            <a:ext cx="2438400" cy="182434"/>
          </a:xfrm>
          <a:prstGeom prst="straightConnector1">
            <a:avLst/>
          </a:prstGeom>
          <a:solidFill>
            <a:srgbClr val="BBE0E3"/>
          </a:solidFill>
          <a:ln w="12700" cap="flat" cmpd="sng" algn="ctr">
            <a:solidFill>
              <a:srgbClr val="FFC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9" name="Rectangle 28"/>
          <p:cNvSpPr/>
          <p:nvPr/>
        </p:nvSpPr>
        <p:spPr bwMode="auto">
          <a:xfrm>
            <a:off x="4038600" y="6248401"/>
            <a:ext cx="152400" cy="177147"/>
          </a:xfrm>
          <a:prstGeom prst="rect">
            <a:avLst/>
          </a:prstGeom>
          <a:noFill/>
          <a:ln w="12700" cap="flat" cmpd="sng" algn="ctr">
            <a:solidFill>
              <a:schemeClr val="bg1">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30" name="Rectangle 29"/>
          <p:cNvSpPr/>
          <p:nvPr/>
        </p:nvSpPr>
        <p:spPr bwMode="auto">
          <a:xfrm>
            <a:off x="4038600" y="5867401"/>
            <a:ext cx="152400" cy="177147"/>
          </a:xfrm>
          <a:prstGeom prst="rect">
            <a:avLst/>
          </a:prstGeom>
          <a:noFill/>
          <a:ln w="12700" cap="flat" cmpd="sng" algn="ctr">
            <a:solidFill>
              <a:schemeClr val="bg1">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31" name="TextBox 30"/>
          <p:cNvSpPr txBox="1"/>
          <p:nvPr/>
        </p:nvSpPr>
        <p:spPr>
          <a:xfrm>
            <a:off x="7086600" y="5955268"/>
            <a:ext cx="3048000" cy="369332"/>
          </a:xfrm>
          <a:prstGeom prst="rect">
            <a:avLst/>
          </a:prstGeom>
          <a:noFill/>
          <a:ln>
            <a:solidFill>
              <a:schemeClr val="bg1">
                <a:lumMod val="50000"/>
              </a:schemeClr>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State full configuration</a:t>
            </a:r>
          </a:p>
        </p:txBody>
      </p:sp>
      <p:cxnSp>
        <p:nvCxnSpPr>
          <p:cNvPr id="33" name="Straight Arrow Connector 32"/>
          <p:cNvCxnSpPr>
            <a:stCxn id="31" idx="1"/>
            <a:endCxn id="30" idx="3"/>
          </p:cNvCxnSpPr>
          <p:nvPr/>
        </p:nvCxnSpPr>
        <p:spPr bwMode="auto">
          <a:xfrm flipH="1" flipV="1">
            <a:off x="4191000" y="5955974"/>
            <a:ext cx="2895600" cy="183960"/>
          </a:xfrm>
          <a:prstGeom prst="straightConnector1">
            <a:avLst/>
          </a:prstGeom>
          <a:solidFill>
            <a:srgbClr val="BBE0E3"/>
          </a:solidFill>
          <a:ln w="12700" cap="flat" cmpd="sng" algn="ctr">
            <a:solidFill>
              <a:schemeClr val="bg1">
                <a:lumMod val="50000"/>
              </a:schemeClr>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5" name="Straight Arrow Connector 34"/>
          <p:cNvCxnSpPr>
            <a:stCxn id="31" idx="1"/>
            <a:endCxn id="29" idx="3"/>
          </p:cNvCxnSpPr>
          <p:nvPr/>
        </p:nvCxnSpPr>
        <p:spPr bwMode="auto">
          <a:xfrm flipH="1">
            <a:off x="4191000" y="6139934"/>
            <a:ext cx="2895600" cy="197040"/>
          </a:xfrm>
          <a:prstGeom prst="straightConnector1">
            <a:avLst/>
          </a:prstGeom>
          <a:solidFill>
            <a:srgbClr val="BBE0E3"/>
          </a:solidFill>
          <a:ln w="12700" cap="flat" cmpd="sng" algn="ctr">
            <a:solidFill>
              <a:schemeClr val="bg1">
                <a:lumMod val="50000"/>
              </a:schemeClr>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6" name="Rectangle 35"/>
          <p:cNvSpPr/>
          <p:nvPr/>
        </p:nvSpPr>
        <p:spPr bwMode="auto">
          <a:xfrm>
            <a:off x="3962400" y="4876800"/>
            <a:ext cx="1066800" cy="1548747"/>
          </a:xfrm>
          <a:prstGeom prst="rect">
            <a:avLst/>
          </a:prstGeom>
          <a:noFill/>
          <a:ln w="127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37" name="TextBox 36"/>
          <p:cNvSpPr txBox="1"/>
          <p:nvPr/>
        </p:nvSpPr>
        <p:spPr>
          <a:xfrm>
            <a:off x="7086600" y="5421868"/>
            <a:ext cx="3352800" cy="369332"/>
          </a:xfrm>
          <a:prstGeom prst="rect">
            <a:avLst/>
          </a:prstGeom>
          <a:noFill/>
          <a:ln>
            <a:solidFill>
              <a:srgbClr val="C0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Configuring the Networking HA</a:t>
            </a:r>
          </a:p>
        </p:txBody>
      </p:sp>
      <p:cxnSp>
        <p:nvCxnSpPr>
          <p:cNvPr id="39" name="Straight Arrow Connector 38"/>
          <p:cNvCxnSpPr>
            <a:stCxn id="37" idx="1"/>
            <a:endCxn id="36" idx="3"/>
          </p:cNvCxnSpPr>
          <p:nvPr/>
        </p:nvCxnSpPr>
        <p:spPr bwMode="auto">
          <a:xfrm flipH="1">
            <a:off x="5029200" y="5606535"/>
            <a:ext cx="2057400" cy="44639"/>
          </a:xfrm>
          <a:prstGeom prst="straightConnector1">
            <a:avLst/>
          </a:prstGeom>
          <a:solidFill>
            <a:srgbClr val="BBE0E3"/>
          </a:solidFill>
          <a:ln w="127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2" name="Rectangle 3"/>
          <p:cNvSpPr>
            <a:spLocks/>
          </p:cNvSpPr>
          <p:nvPr/>
        </p:nvSpPr>
        <p:spPr bwMode="auto">
          <a:xfrm>
            <a:off x="4572000" y="6578600"/>
            <a:ext cx="2908300" cy="254000"/>
          </a:xfrm>
          <a:prstGeom prst="rect">
            <a:avLst/>
          </a:prstGeom>
          <a:noFill/>
          <a:ln w="9525">
            <a:noFill/>
            <a:miter lim="800000"/>
            <a:headEnd/>
            <a:tailEnd/>
          </a:ln>
        </p:spPr>
        <p:txBody>
          <a:bodyPr lIns="0" tIns="0" rIns="40639" bIns="0" anchor="ctr"/>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Verdana" pitchFamily="34" charset="0"/>
                <a:ea typeface="MS PGothic" pitchFamily="34" charset="-128"/>
                <a:cs typeface="ヒラギノ明朝 ProN W3"/>
                <a:sym typeface="Verdana" pitchFamily="34" charset="0"/>
              </a:rPr>
              <a:t>Company Confidential</a:t>
            </a:r>
          </a:p>
        </p:txBody>
      </p:sp>
    </p:spTree>
    <p:extLst>
      <p:ext uri="{BB962C8B-B14F-4D97-AF65-F5344CB8AC3E}">
        <p14:creationId xmlns:p14="http://schemas.microsoft.com/office/powerpoint/2010/main" val="327616389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4.5: VoIP Survivability</a:t>
            </a:r>
            <a:br>
              <a:rPr lang="en-US" dirty="0"/>
            </a:b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a:t>Setting up redundant </a:t>
            </a:r>
            <a:r>
              <a:rPr lang="en-US" dirty="0" err="1"/>
              <a:t>Softswitch</a:t>
            </a:r>
            <a:r>
              <a:rPr lang="en-US" dirty="0"/>
              <a:t> / IP PBX configurations</a:t>
            </a:r>
          </a:p>
          <a:p>
            <a:pPr marL="514350" indent="-514350">
              <a:buFont typeface="+mj-lt"/>
              <a:buAutoNum type="arabicPeriod"/>
            </a:pPr>
            <a:r>
              <a:rPr lang="en-US" dirty="0"/>
              <a:t>WAN Link failure &amp; local call control</a:t>
            </a:r>
          </a:p>
          <a:p>
            <a:endParaRPr lang="en-US" dirty="0"/>
          </a:p>
        </p:txBody>
      </p:sp>
    </p:spTree>
    <p:extLst>
      <p:ext uri="{BB962C8B-B14F-4D97-AF65-F5344CB8AC3E}">
        <p14:creationId xmlns:p14="http://schemas.microsoft.com/office/powerpoint/2010/main" val="380898807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a:t>
            </a:r>
          </a:p>
        </p:txBody>
      </p:sp>
      <p:sp>
        <p:nvSpPr>
          <p:cNvPr id="3" name="Content Placeholder 2"/>
          <p:cNvSpPr>
            <a:spLocks noGrp="1"/>
          </p:cNvSpPr>
          <p:nvPr>
            <p:ph idx="1"/>
          </p:nvPr>
        </p:nvSpPr>
        <p:spPr/>
        <p:txBody>
          <a:bodyPr/>
          <a:lstStyle/>
          <a:p>
            <a:pPr marL="0" indent="0">
              <a:buNone/>
            </a:pPr>
            <a:endParaRPr lang="en-US" dirty="0"/>
          </a:p>
          <a:p>
            <a:r>
              <a:rPr lang="en-US" dirty="0"/>
              <a:t>Survivability is a collection of features that enable the system to extend the availability of VoIP services. </a:t>
            </a:r>
          </a:p>
          <a:p>
            <a:r>
              <a:rPr lang="en-US" dirty="0"/>
              <a:t>These features include:</a:t>
            </a:r>
          </a:p>
          <a:p>
            <a:pPr lvl="1"/>
            <a:r>
              <a:rPr lang="en-US" dirty="0"/>
              <a:t>Support for redundant </a:t>
            </a:r>
            <a:r>
              <a:rPr lang="en-US" dirty="0" err="1"/>
              <a:t>Softswitches</a:t>
            </a:r>
            <a:r>
              <a:rPr lang="en-US" dirty="0"/>
              <a:t>/IP PBX's</a:t>
            </a:r>
          </a:p>
          <a:p>
            <a:pPr lvl="1"/>
            <a:r>
              <a:rPr lang="en-US" dirty="0"/>
              <a:t>Local call control in the event of WAN link failure, </a:t>
            </a:r>
            <a:r>
              <a:rPr lang="en-US" dirty="0" err="1"/>
              <a:t>softswitch</a:t>
            </a:r>
            <a:r>
              <a:rPr lang="en-US" dirty="0"/>
              <a:t>/IP PBX failure, or during periods of network congestion that result in loss of connectivity to a remote </a:t>
            </a:r>
            <a:r>
              <a:rPr lang="en-US" dirty="0" err="1"/>
              <a:t>Softswitch</a:t>
            </a:r>
            <a:r>
              <a:rPr lang="en-US" dirty="0"/>
              <a:t>/IP PBX</a:t>
            </a:r>
          </a:p>
        </p:txBody>
      </p:sp>
    </p:spTree>
    <p:extLst>
      <p:ext uri="{BB962C8B-B14F-4D97-AF65-F5344CB8AC3E}">
        <p14:creationId xmlns:p14="http://schemas.microsoft.com/office/powerpoint/2010/main" val="1723912513"/>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 – Redundant SIP Server / IP PBX</a:t>
            </a:r>
          </a:p>
        </p:txBody>
      </p:sp>
      <p:pic>
        <p:nvPicPr>
          <p:cNvPr id="4" name="Content Placeholder 4"/>
          <p:cNvPicPr>
            <a:picLocks noChangeAspect="1"/>
          </p:cNvPicPr>
          <p:nvPr/>
        </p:nvPicPr>
        <p:blipFill>
          <a:blip r:embed="rId2"/>
          <a:stretch>
            <a:fillRect/>
          </a:stretch>
        </p:blipFill>
        <p:spPr>
          <a:xfrm>
            <a:off x="231775" y="1136877"/>
            <a:ext cx="979189" cy="902378"/>
          </a:xfrm>
          <a:prstGeom prst="rect">
            <a:avLst/>
          </a:prstGeom>
        </p:spPr>
      </p:pic>
      <p:pic>
        <p:nvPicPr>
          <p:cNvPr id="5" name="Picture 4"/>
          <p:cNvPicPr>
            <a:picLocks noChangeAspect="1"/>
          </p:cNvPicPr>
          <p:nvPr/>
        </p:nvPicPr>
        <p:blipFill>
          <a:blip r:embed="rId3"/>
          <a:stretch>
            <a:fillRect/>
          </a:stretch>
        </p:blipFill>
        <p:spPr>
          <a:xfrm>
            <a:off x="662877" y="3401145"/>
            <a:ext cx="3545228" cy="644177"/>
          </a:xfrm>
          <a:prstGeom prst="rect">
            <a:avLst/>
          </a:prstGeom>
        </p:spPr>
      </p:pic>
      <p:pic>
        <p:nvPicPr>
          <p:cNvPr id="6" name="Picture 5"/>
          <p:cNvPicPr>
            <a:picLocks noChangeAspect="1"/>
          </p:cNvPicPr>
          <p:nvPr/>
        </p:nvPicPr>
        <p:blipFill>
          <a:blip r:embed="rId4"/>
          <a:stretch>
            <a:fillRect/>
          </a:stretch>
        </p:blipFill>
        <p:spPr>
          <a:xfrm>
            <a:off x="662878" y="2549621"/>
            <a:ext cx="4147662" cy="445969"/>
          </a:xfrm>
          <a:prstGeom prst="rect">
            <a:avLst/>
          </a:prstGeom>
        </p:spPr>
      </p:pic>
      <p:pic>
        <p:nvPicPr>
          <p:cNvPr id="7" name="Content Placeholder 4"/>
          <p:cNvPicPr>
            <a:picLocks noChangeAspect="1"/>
          </p:cNvPicPr>
          <p:nvPr/>
        </p:nvPicPr>
        <p:blipFill>
          <a:blip r:embed="rId2"/>
          <a:stretch>
            <a:fillRect/>
          </a:stretch>
        </p:blipFill>
        <p:spPr>
          <a:xfrm>
            <a:off x="2511436" y="1153555"/>
            <a:ext cx="979189" cy="902378"/>
          </a:xfrm>
          <a:prstGeom prst="rect">
            <a:avLst/>
          </a:prstGeom>
        </p:spPr>
      </p:pic>
      <p:pic>
        <p:nvPicPr>
          <p:cNvPr id="8" name="Content Placeholder 4"/>
          <p:cNvPicPr>
            <a:picLocks noChangeAspect="1"/>
          </p:cNvPicPr>
          <p:nvPr/>
        </p:nvPicPr>
        <p:blipFill>
          <a:blip r:embed="rId2"/>
          <a:stretch>
            <a:fillRect/>
          </a:stretch>
        </p:blipFill>
        <p:spPr>
          <a:xfrm>
            <a:off x="1365273" y="1153555"/>
            <a:ext cx="979189" cy="902378"/>
          </a:xfrm>
          <a:prstGeom prst="rect">
            <a:avLst/>
          </a:prstGeom>
        </p:spPr>
      </p:pic>
      <p:cxnSp>
        <p:nvCxnSpPr>
          <p:cNvPr id="9" name="Straight Connector 8"/>
          <p:cNvCxnSpPr>
            <a:stCxn id="4" idx="2"/>
          </p:cNvCxnSpPr>
          <p:nvPr/>
        </p:nvCxnSpPr>
        <p:spPr>
          <a:xfrm>
            <a:off x="721370" y="2039255"/>
            <a:ext cx="2941713" cy="5932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655897" y="2030044"/>
            <a:ext cx="1688219" cy="545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7" idx="2"/>
          </p:cNvCxnSpPr>
          <p:nvPr/>
        </p:nvCxnSpPr>
        <p:spPr>
          <a:xfrm>
            <a:off x="3001031" y="2055933"/>
            <a:ext cx="1093891" cy="6191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1854867" y="2920072"/>
            <a:ext cx="1454563" cy="657383"/>
          </a:xfrm>
          <a:prstGeom prst="line">
            <a:avLst/>
          </a:prstGeom>
        </p:spPr>
        <p:style>
          <a:lnRef idx="1">
            <a:schemeClr val="accent1"/>
          </a:lnRef>
          <a:fillRef idx="0">
            <a:schemeClr val="accent1"/>
          </a:fillRef>
          <a:effectRef idx="0">
            <a:schemeClr val="accent1"/>
          </a:effectRef>
          <a:fontRef idx="minor">
            <a:schemeClr val="tx1"/>
          </a:fontRef>
        </p:style>
      </p:cxnSp>
      <p:sp>
        <p:nvSpPr>
          <p:cNvPr id="13" name="Cloud 12"/>
          <p:cNvSpPr/>
          <p:nvPr/>
        </p:nvSpPr>
        <p:spPr>
          <a:xfrm>
            <a:off x="5400095" y="3401145"/>
            <a:ext cx="2597426" cy="112643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WAN</a:t>
            </a:r>
          </a:p>
        </p:txBody>
      </p:sp>
      <p:cxnSp>
        <p:nvCxnSpPr>
          <p:cNvPr id="14" name="Straight Connector 13"/>
          <p:cNvCxnSpPr/>
          <p:nvPr/>
        </p:nvCxnSpPr>
        <p:spPr>
          <a:xfrm>
            <a:off x="2500006" y="3822450"/>
            <a:ext cx="3224933" cy="325480"/>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5"/>
          <a:stretch>
            <a:fillRect/>
          </a:stretch>
        </p:blipFill>
        <p:spPr>
          <a:xfrm>
            <a:off x="8425239" y="1874930"/>
            <a:ext cx="805513" cy="1120660"/>
          </a:xfrm>
          <a:prstGeom prst="rect">
            <a:avLst/>
          </a:prstGeom>
        </p:spPr>
      </p:pic>
      <p:sp>
        <p:nvSpPr>
          <p:cNvPr id="21" name="Line Callout 1 20"/>
          <p:cNvSpPr/>
          <p:nvPr/>
        </p:nvSpPr>
        <p:spPr>
          <a:xfrm>
            <a:off x="9394230" y="1885941"/>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IP PBX / SIP Server</a:t>
            </a:r>
          </a:p>
        </p:txBody>
      </p:sp>
      <p:cxnSp>
        <p:nvCxnSpPr>
          <p:cNvPr id="27" name="Straight Connector 26"/>
          <p:cNvCxnSpPr/>
          <p:nvPr/>
        </p:nvCxnSpPr>
        <p:spPr>
          <a:xfrm flipH="1">
            <a:off x="7753334" y="2675077"/>
            <a:ext cx="785088" cy="965891"/>
          </a:xfrm>
          <a:prstGeom prst="line">
            <a:avLst/>
          </a:prstGeom>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a:blip r:embed="rId5"/>
          <a:stretch>
            <a:fillRect/>
          </a:stretch>
        </p:blipFill>
        <p:spPr>
          <a:xfrm>
            <a:off x="8538422" y="3811439"/>
            <a:ext cx="805513" cy="1120660"/>
          </a:xfrm>
          <a:prstGeom prst="rect">
            <a:avLst/>
          </a:prstGeom>
        </p:spPr>
      </p:pic>
      <p:sp>
        <p:nvSpPr>
          <p:cNvPr id="29" name="Line Callout 1 28"/>
          <p:cNvSpPr/>
          <p:nvPr/>
        </p:nvSpPr>
        <p:spPr>
          <a:xfrm>
            <a:off x="9507413" y="3822450"/>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IP PBX / SIP Server</a:t>
            </a:r>
          </a:p>
        </p:txBody>
      </p:sp>
      <p:cxnSp>
        <p:nvCxnSpPr>
          <p:cNvPr id="16" name="Straight Connector 15"/>
          <p:cNvCxnSpPr>
            <a:stCxn id="13" idx="0"/>
          </p:cNvCxnSpPr>
          <p:nvPr/>
        </p:nvCxnSpPr>
        <p:spPr>
          <a:xfrm>
            <a:off x="7995356" y="3964362"/>
            <a:ext cx="658314" cy="40885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939321"/>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3408" y="1285461"/>
            <a:ext cx="6767592" cy="4337531"/>
          </a:xfrm>
          <a:prstGeom prst="rect">
            <a:avLst/>
          </a:prstGeom>
        </p:spPr>
      </p:pic>
      <p:sp>
        <p:nvSpPr>
          <p:cNvPr id="7" name="TextBox 6"/>
          <p:cNvSpPr txBox="1"/>
          <p:nvPr/>
        </p:nvSpPr>
        <p:spPr>
          <a:xfrm>
            <a:off x="159027" y="1152939"/>
            <a:ext cx="4916557" cy="3539430"/>
          </a:xfrm>
          <a:prstGeom prst="rect">
            <a:avLst/>
          </a:prstGeom>
          <a:noFill/>
        </p:spPr>
        <p:txBody>
          <a:bodyPr wrap="square" rtlCol="0">
            <a:spAutoFit/>
          </a:bodyPr>
          <a:lstStyle/>
          <a:p>
            <a:pPr marL="285750" indent="-285750">
              <a:buFont typeface="Arial" panose="020B0604020202020204" pitchFamily="34" charset="0"/>
              <a:buChar char="•"/>
            </a:pPr>
            <a:r>
              <a:rPr lang="en-US" sz="2800" dirty="0"/>
              <a:t>Local dial tone in case of network disruption:</a:t>
            </a:r>
          </a:p>
          <a:p>
            <a:pPr marL="742950" lvl="1" indent="-285750">
              <a:buFont typeface="Arial" panose="020B0604020202020204" pitchFamily="34" charset="0"/>
              <a:buChar char="•"/>
            </a:pPr>
            <a:r>
              <a:rPr lang="en-US" sz="2800" dirty="0"/>
              <a:t> Station-to-station</a:t>
            </a:r>
          </a:p>
          <a:p>
            <a:pPr marL="742950" lvl="1" indent="-285750">
              <a:buFont typeface="Arial" panose="020B0604020202020204" pitchFamily="34" charset="0"/>
              <a:buChar char="•"/>
            </a:pPr>
            <a:r>
              <a:rPr lang="en-US" sz="2800" dirty="0"/>
              <a:t>Hold</a:t>
            </a:r>
          </a:p>
          <a:p>
            <a:pPr marL="742950" lvl="1" indent="-285750">
              <a:buFont typeface="Arial" panose="020B0604020202020204" pitchFamily="34" charset="0"/>
              <a:buChar char="•"/>
            </a:pPr>
            <a:r>
              <a:rPr lang="en-US" sz="2800" dirty="0"/>
              <a:t>Transfer</a:t>
            </a:r>
          </a:p>
          <a:p>
            <a:pPr marL="285750" indent="-285750">
              <a:buFont typeface="Arial" panose="020B0604020202020204" pitchFamily="34" charset="0"/>
              <a:buChar char="•"/>
            </a:pPr>
            <a:r>
              <a:rPr lang="en-US" sz="2800" dirty="0"/>
              <a:t>3-way conference</a:t>
            </a:r>
          </a:p>
          <a:p>
            <a:pPr marL="285750" indent="-285750">
              <a:buFont typeface="Arial" panose="020B0604020202020204" pitchFamily="34" charset="0"/>
              <a:buChar char="•"/>
            </a:pPr>
            <a:r>
              <a:rPr lang="en-US" sz="2800" dirty="0"/>
              <a:t>Outbound/Emergency calls with integrated gateway</a:t>
            </a:r>
          </a:p>
        </p:txBody>
      </p:sp>
    </p:spTree>
    <p:extLst>
      <p:ext uri="{BB962C8B-B14F-4D97-AF65-F5344CB8AC3E}">
        <p14:creationId xmlns:p14="http://schemas.microsoft.com/office/powerpoint/2010/main" val="1419286627"/>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 - Features</a:t>
            </a:r>
          </a:p>
        </p:txBody>
      </p:sp>
      <p:sp>
        <p:nvSpPr>
          <p:cNvPr id="3" name="Content Placeholder 2"/>
          <p:cNvSpPr>
            <a:spLocks noGrp="1"/>
          </p:cNvSpPr>
          <p:nvPr>
            <p:ph idx="1"/>
          </p:nvPr>
        </p:nvSpPr>
        <p:spPr/>
        <p:txBody>
          <a:bodyPr/>
          <a:lstStyle/>
          <a:p>
            <a:r>
              <a:rPr lang="en-US" dirty="0"/>
              <a:t> Available for all EdgeMarc series appliances</a:t>
            </a:r>
          </a:p>
          <a:p>
            <a:r>
              <a:rPr lang="en-US" dirty="0"/>
              <a:t> Application layer monitoring of </a:t>
            </a:r>
            <a:r>
              <a:rPr lang="en-US" dirty="0" err="1"/>
              <a:t>softswitch</a:t>
            </a:r>
            <a:r>
              <a:rPr lang="en-US" dirty="0"/>
              <a:t> connectivity</a:t>
            </a:r>
          </a:p>
          <a:p>
            <a:r>
              <a:rPr lang="en-US" dirty="0"/>
              <a:t> Automatic failure detection and return of call control</a:t>
            </a:r>
          </a:p>
          <a:p>
            <a:r>
              <a:rPr lang="en-US" dirty="0"/>
              <a:t> Support for redundant </a:t>
            </a:r>
            <a:r>
              <a:rPr lang="en-US" dirty="0" err="1"/>
              <a:t>softswitch</a:t>
            </a:r>
            <a:r>
              <a:rPr lang="en-US" dirty="0"/>
              <a:t> servers		</a:t>
            </a:r>
          </a:p>
          <a:p>
            <a:r>
              <a:rPr lang="en-US" dirty="0"/>
              <a:t> Automatic creation of local dial plan to simplify setup	</a:t>
            </a:r>
          </a:p>
          <a:p>
            <a:r>
              <a:rPr lang="en-US" dirty="0"/>
              <a:t> Dial plan integration with </a:t>
            </a:r>
            <a:r>
              <a:rPr lang="en-US" dirty="0" err="1"/>
              <a:t>Softswitch</a:t>
            </a:r>
            <a:endParaRPr lang="en-US" dirty="0"/>
          </a:p>
          <a:p>
            <a:r>
              <a:rPr lang="en-US" dirty="0"/>
              <a:t> Local call switching between SIP user agents and PSTN gateway</a:t>
            </a:r>
          </a:p>
          <a:p>
            <a:r>
              <a:rPr lang="en-US" dirty="0"/>
              <a:t> Transfer, hold and conference capability when in local mode (5300 adds voicemail)</a:t>
            </a:r>
          </a:p>
        </p:txBody>
      </p:sp>
    </p:spTree>
    <p:extLst>
      <p:ext uri="{BB962C8B-B14F-4D97-AF65-F5344CB8AC3E}">
        <p14:creationId xmlns:p14="http://schemas.microsoft.com/office/powerpoint/2010/main" val="4022426363"/>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 – Deployment Examples</a:t>
            </a:r>
          </a:p>
        </p:txBody>
      </p:sp>
      <p:sp>
        <p:nvSpPr>
          <p:cNvPr id="3" name="Content Placeholder 2"/>
          <p:cNvSpPr>
            <a:spLocks noGrp="1"/>
          </p:cNvSpPr>
          <p:nvPr>
            <p:ph idx="1"/>
          </p:nvPr>
        </p:nvSpPr>
        <p:spPr>
          <a:xfrm>
            <a:off x="381000" y="1246042"/>
            <a:ext cx="11811000" cy="2692912"/>
          </a:xfrm>
        </p:spPr>
        <p:txBody>
          <a:bodyPr/>
          <a:lstStyle/>
          <a:p>
            <a:r>
              <a:rPr lang="en-US" dirty="0"/>
              <a:t>EdgeMarc can accommodate very complex survivability implementation architectures. </a:t>
            </a:r>
          </a:p>
          <a:p>
            <a:r>
              <a:rPr lang="en-US" dirty="0"/>
              <a:t>See the document in your student materials called “</a:t>
            </a:r>
            <a:r>
              <a:rPr lang="en-US" dirty="0" err="1"/>
              <a:t>Application_Note-Configuring_Survivability_features</a:t>
            </a:r>
            <a:r>
              <a:rPr lang="en-US" dirty="0"/>
              <a:t>”</a:t>
            </a:r>
          </a:p>
          <a:p>
            <a:endParaRPr lang="en-US" dirty="0"/>
          </a:p>
        </p:txBody>
      </p:sp>
    </p:spTree>
    <p:extLst>
      <p:ext uri="{BB962C8B-B14F-4D97-AF65-F5344CB8AC3E}">
        <p14:creationId xmlns:p14="http://schemas.microsoft.com/office/powerpoint/2010/main" val="4073941245"/>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 – Basic Configuration</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20558" y="1364565"/>
            <a:ext cx="7193434" cy="3655841"/>
          </a:xfrm>
        </p:spPr>
      </p:pic>
      <p:sp>
        <p:nvSpPr>
          <p:cNvPr id="5" name="TextBox 4"/>
          <p:cNvSpPr txBox="1"/>
          <p:nvPr/>
        </p:nvSpPr>
        <p:spPr>
          <a:xfrm>
            <a:off x="381000" y="1631851"/>
            <a:ext cx="3965917" cy="3539430"/>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ysClr val="windowText" lastClr="000000"/>
                </a:solidFill>
                <a:effectLst/>
                <a:uLnTx/>
                <a:uFillTx/>
              </a:rPr>
              <a:t>First step is create a list of SIP Servers that EdgeMarc can prioritize</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ysClr val="windowText" lastClr="000000"/>
                </a:solidFill>
                <a:effectLst/>
                <a:uLnTx/>
                <a:uFillTx/>
              </a:rPr>
              <a:t>Typically two SIP Servers</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ysClr val="windowText" lastClr="000000"/>
                </a:solidFill>
                <a:effectLst/>
                <a:uLnTx/>
                <a:uFillTx/>
              </a:rPr>
              <a:t>Can be manually added to SIP Settings or DNS SRV Record lookup can obtain list of SIP Servers</a:t>
            </a:r>
          </a:p>
        </p:txBody>
      </p:sp>
    </p:spTree>
    <p:extLst>
      <p:ext uri="{BB962C8B-B14F-4D97-AF65-F5344CB8AC3E}">
        <p14:creationId xmlns:p14="http://schemas.microsoft.com/office/powerpoint/2010/main" val="3174378433"/>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4.5: VoIP Survivability – Advanced Settings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36413" y="1272923"/>
            <a:ext cx="6948479" cy="4002461"/>
          </a:xfrm>
          <a:effectLst>
            <a:innerShdw blurRad="114300">
              <a:prstClr val="black"/>
            </a:innerShdw>
          </a:effectLst>
        </p:spPr>
      </p:pic>
      <p:sp>
        <p:nvSpPr>
          <p:cNvPr id="5" name="TextBox 4"/>
          <p:cNvSpPr txBox="1"/>
          <p:nvPr/>
        </p:nvSpPr>
        <p:spPr>
          <a:xfrm>
            <a:off x="548641" y="1674055"/>
            <a:ext cx="4276578" cy="2677656"/>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ysClr val="windowText" lastClr="000000"/>
                </a:solidFill>
                <a:effectLst/>
                <a:uLnTx/>
                <a:uFillTx/>
              </a:rPr>
              <a:t>Walk through the settings on the Survivability Page</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ysClr val="windowText" lastClr="000000"/>
                </a:solidFill>
                <a:effectLst/>
                <a:uLnTx/>
                <a:uFillTx/>
              </a:rPr>
              <a:t>Refer to the Application Note for use case and sample configuration settings</a:t>
            </a:r>
          </a:p>
        </p:txBody>
      </p:sp>
    </p:spTree>
    <p:extLst>
      <p:ext uri="{BB962C8B-B14F-4D97-AF65-F5344CB8AC3E}">
        <p14:creationId xmlns:p14="http://schemas.microsoft.com/office/powerpoint/2010/main" val="330560282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4.0 Lessons</a:t>
            </a:r>
          </a:p>
        </p:txBody>
      </p:sp>
      <p:sp>
        <p:nvSpPr>
          <p:cNvPr id="3" name="Content Placeholder 2"/>
          <p:cNvSpPr>
            <a:spLocks noGrp="1"/>
          </p:cNvSpPr>
          <p:nvPr>
            <p:ph idx="1"/>
          </p:nvPr>
        </p:nvSpPr>
        <p:spPr/>
        <p:txBody>
          <a:bodyPr/>
          <a:lstStyle/>
          <a:p>
            <a:r>
              <a:rPr lang="en-US" dirty="0"/>
              <a:t>Lesson 1.0: Traffic Shaping</a:t>
            </a:r>
          </a:p>
          <a:p>
            <a:r>
              <a:rPr lang="en-US" dirty="0"/>
              <a:t>Lesson 2.0: Firewall Deployment</a:t>
            </a:r>
          </a:p>
          <a:p>
            <a:r>
              <a:rPr lang="en-US" dirty="0"/>
              <a:t>Lesson 3.0: WAN Failover</a:t>
            </a:r>
          </a:p>
          <a:p>
            <a:r>
              <a:rPr lang="en-US" dirty="0"/>
              <a:t>Lesson 4.0: High Availability</a:t>
            </a:r>
          </a:p>
          <a:p>
            <a:r>
              <a:rPr lang="en-US" dirty="0"/>
              <a:t>Lesson 5.0: VoIP Survivability</a:t>
            </a:r>
          </a:p>
        </p:txBody>
      </p:sp>
    </p:spTree>
    <p:extLst>
      <p:ext uri="{BB962C8B-B14F-4D97-AF65-F5344CB8AC3E}">
        <p14:creationId xmlns:p14="http://schemas.microsoft.com/office/powerpoint/2010/main" val="969397245"/>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4.0: Review</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72230710"/>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4.0: Quiz</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1732223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4.1: Traffic Shaping</a:t>
            </a:r>
            <a:br>
              <a:rPr lang="en-US" dirty="0"/>
            </a:br>
            <a:endParaRPr lang="en-US" dirty="0"/>
          </a:p>
        </p:txBody>
      </p:sp>
      <p:sp>
        <p:nvSpPr>
          <p:cNvPr id="3" name="Content Placeholder 2"/>
          <p:cNvSpPr>
            <a:spLocks noGrp="1"/>
          </p:cNvSpPr>
          <p:nvPr>
            <p:ph idx="1"/>
          </p:nvPr>
        </p:nvSpPr>
        <p:spPr/>
        <p:txBody>
          <a:bodyPr/>
          <a:lstStyle/>
          <a:p>
            <a:r>
              <a:rPr lang="en-US" dirty="0"/>
              <a:t>Understanding </a:t>
            </a:r>
            <a:r>
              <a:rPr lang="en-US" dirty="0" err="1"/>
              <a:t>QoS</a:t>
            </a:r>
            <a:r>
              <a:rPr lang="en-US" dirty="0"/>
              <a:t> options</a:t>
            </a:r>
          </a:p>
          <a:p>
            <a:r>
              <a:rPr lang="en-US" dirty="0"/>
              <a:t>EdgeMarc LAN/WAN VoIP prioritization options</a:t>
            </a:r>
          </a:p>
          <a:p>
            <a:endParaRPr lang="en-US" dirty="0"/>
          </a:p>
        </p:txBody>
      </p:sp>
    </p:spTree>
    <p:extLst>
      <p:ext uri="{BB962C8B-B14F-4D97-AF65-F5344CB8AC3E}">
        <p14:creationId xmlns:p14="http://schemas.microsoft.com/office/powerpoint/2010/main" val="369036415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4.1: Traffic Shaping</a:t>
            </a:r>
          </a:p>
        </p:txBody>
      </p:sp>
      <p:sp>
        <p:nvSpPr>
          <p:cNvPr id="3" name="Content Placeholder 2"/>
          <p:cNvSpPr>
            <a:spLocks noGrp="1"/>
          </p:cNvSpPr>
          <p:nvPr>
            <p:ph idx="1"/>
          </p:nvPr>
        </p:nvSpPr>
        <p:spPr/>
        <p:txBody>
          <a:bodyPr>
            <a:normAutofit/>
          </a:bodyPr>
          <a:lstStyle/>
          <a:p>
            <a:r>
              <a:rPr lang="en-US" dirty="0"/>
              <a:t>Class based queues</a:t>
            </a:r>
          </a:p>
          <a:p>
            <a:pPr lvl="1"/>
            <a:r>
              <a:rPr lang="en-US" dirty="0"/>
              <a:t>Voice &amp; Signaling are high priority.  Everything else is low priority.</a:t>
            </a:r>
          </a:p>
          <a:p>
            <a:pPr lvl="1"/>
            <a:r>
              <a:rPr lang="en-US" dirty="0"/>
              <a:t>Traffic Scheduler to service the queues</a:t>
            </a:r>
          </a:p>
          <a:p>
            <a:pPr lvl="1"/>
            <a:r>
              <a:rPr lang="en-US" dirty="0"/>
              <a:t>Traffic Shaper to rate limit low priority traffic</a:t>
            </a:r>
          </a:p>
          <a:p>
            <a:r>
              <a:rPr lang="en-US" dirty="0"/>
              <a:t>TOS / </a:t>
            </a:r>
            <a:r>
              <a:rPr lang="en-US" dirty="0" err="1"/>
              <a:t>Diffserv</a:t>
            </a:r>
            <a:r>
              <a:rPr lang="en-US" dirty="0"/>
              <a:t> packet marking on LAN and WAN. </a:t>
            </a:r>
          </a:p>
          <a:p>
            <a:pPr lvl="1"/>
            <a:r>
              <a:rPr lang="en-US" dirty="0"/>
              <a:t>High-priority TOS value is re-written to 0xb8 (</a:t>
            </a:r>
            <a:r>
              <a:rPr lang="en-US" dirty="0" err="1"/>
              <a:t>Diffserv</a:t>
            </a:r>
            <a:r>
              <a:rPr lang="en-US" dirty="0"/>
              <a:t> AF46)</a:t>
            </a:r>
          </a:p>
          <a:p>
            <a:pPr lvl="1"/>
            <a:r>
              <a:rPr lang="en-US" dirty="0"/>
              <a:t>Low-priority TOS value is re-written to 0x00</a:t>
            </a:r>
          </a:p>
          <a:p>
            <a:r>
              <a:rPr lang="en-US" dirty="0"/>
              <a:t>TCP congestion management</a:t>
            </a:r>
          </a:p>
          <a:p>
            <a:pPr lvl="1"/>
            <a:r>
              <a:rPr lang="en-US" dirty="0"/>
              <a:t>TCP acknowledgements to WAN are delayed to push back on inbound data traffic</a:t>
            </a:r>
          </a:p>
          <a:p>
            <a:pPr lvl="1"/>
            <a:r>
              <a:rPr lang="en-US" dirty="0"/>
              <a:t>Proved effective in field.  Allows inbound voice to avoid high jitter</a:t>
            </a:r>
          </a:p>
        </p:txBody>
      </p:sp>
    </p:spTree>
    <p:extLst>
      <p:ext uri="{BB962C8B-B14F-4D97-AF65-F5344CB8AC3E}">
        <p14:creationId xmlns:p14="http://schemas.microsoft.com/office/powerpoint/2010/main" val="380032510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4.1: Traffic Shaping - Access Link</a:t>
            </a:r>
          </a:p>
        </p:txBody>
      </p:sp>
      <p:sp>
        <p:nvSpPr>
          <p:cNvPr id="4" name="Rectangle 1"/>
          <p:cNvSpPr>
            <a:spLocks/>
          </p:cNvSpPr>
          <p:nvPr/>
        </p:nvSpPr>
        <p:spPr bwMode="auto">
          <a:xfrm>
            <a:off x="1816100" y="1130300"/>
            <a:ext cx="4876800" cy="1612900"/>
          </a:xfrm>
          <a:prstGeom prst="rect">
            <a:avLst/>
          </a:prstGeom>
          <a:solidFill>
            <a:srgbClr val="F77F00"/>
          </a:solidFill>
          <a:ln w="12700">
            <a:no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5" name="Rectangle 2"/>
          <p:cNvSpPr>
            <a:spLocks/>
          </p:cNvSpPr>
          <p:nvPr/>
        </p:nvSpPr>
        <p:spPr bwMode="auto">
          <a:xfrm>
            <a:off x="1841500" y="1181100"/>
            <a:ext cx="4889500" cy="1206500"/>
          </a:xfrm>
          <a:prstGeom prst="rect">
            <a:avLst/>
          </a:prstGeom>
          <a:noFill/>
          <a:ln w="12700">
            <a:noFill/>
            <a:miter lim="800000"/>
            <a:headEnd/>
            <a:tailEnd/>
          </a:ln>
        </p:spPr>
        <p:txBody>
          <a:bodyPr lIns="0" tIns="0" rIns="40639" bIns="0"/>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Single Device to Manage Bandwidth </a:t>
            </a:r>
          </a:p>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and Improve Quality</a:t>
            </a:r>
          </a:p>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 Traffic shaping—dynamic voice prioritization</a:t>
            </a:r>
          </a:p>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 Call Admission Control—no oversubscription</a:t>
            </a:r>
          </a:p>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 Diffserv marking and policing</a:t>
            </a:r>
          </a:p>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 Up to 8 class of service queues</a:t>
            </a:r>
          </a:p>
        </p:txBody>
      </p:sp>
      <p:pic>
        <p:nvPicPr>
          <p:cNvPr id="6" name="Picture 8"/>
          <p:cNvPicPr>
            <a:picLocks noChangeArrowheads="1"/>
          </p:cNvPicPr>
          <p:nvPr/>
        </p:nvPicPr>
        <p:blipFill>
          <a:blip r:embed="rId2"/>
          <a:srcRect/>
          <a:stretch>
            <a:fillRect/>
          </a:stretch>
        </p:blipFill>
        <p:spPr bwMode="auto">
          <a:xfrm>
            <a:off x="8013700" y="1193800"/>
            <a:ext cx="1149350" cy="1200150"/>
          </a:xfrm>
          <a:prstGeom prst="rect">
            <a:avLst/>
          </a:prstGeom>
          <a:noFill/>
          <a:ln w="12700">
            <a:noFill/>
            <a:miter lim="800000"/>
            <a:headEnd/>
            <a:tailEnd/>
          </a:ln>
        </p:spPr>
      </p:pic>
      <p:grpSp>
        <p:nvGrpSpPr>
          <p:cNvPr id="7" name="Group 9"/>
          <p:cNvGrpSpPr>
            <a:grpSpLocks/>
          </p:cNvGrpSpPr>
          <p:nvPr/>
        </p:nvGrpSpPr>
        <p:grpSpPr bwMode="auto">
          <a:xfrm>
            <a:off x="2882900" y="4038600"/>
            <a:ext cx="5867400" cy="1447800"/>
            <a:chOff x="0" y="0"/>
            <a:chExt cx="3696" cy="912"/>
          </a:xfrm>
        </p:grpSpPr>
        <p:sp>
          <p:nvSpPr>
            <p:cNvPr id="8" name="Rectangle 10"/>
            <p:cNvSpPr>
              <a:spLocks/>
            </p:cNvSpPr>
            <p:nvPr/>
          </p:nvSpPr>
          <p:spPr bwMode="auto">
            <a:xfrm>
              <a:off x="0" y="0"/>
              <a:ext cx="3696" cy="912"/>
            </a:xfrm>
            <a:prstGeom prst="rect">
              <a:avLst/>
            </a:prstGeom>
            <a:solidFill>
              <a:srgbClr val="C0C0C0"/>
            </a:solidFill>
            <a:ln w="12700">
              <a:no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grpSp>
      <p:sp>
        <p:nvSpPr>
          <p:cNvPr id="9" name="AutoShape 11"/>
          <p:cNvSpPr>
            <a:spLocks/>
          </p:cNvSpPr>
          <p:nvPr/>
        </p:nvSpPr>
        <p:spPr bwMode="auto">
          <a:xfrm rot="-5400000">
            <a:off x="3679032" y="3994944"/>
            <a:ext cx="1217612" cy="1752600"/>
          </a:xfrm>
          <a:prstGeom prst="rtTriangle">
            <a:avLst/>
          </a:prstGeom>
          <a:solidFill>
            <a:srgbClr val="99CCFF"/>
          </a:solidFill>
          <a:ln w="12700">
            <a:no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10" name="Rectangle 12"/>
          <p:cNvSpPr>
            <a:spLocks/>
          </p:cNvSpPr>
          <p:nvPr/>
        </p:nvSpPr>
        <p:spPr bwMode="auto">
          <a:xfrm>
            <a:off x="5160963" y="4265614"/>
            <a:ext cx="2006600" cy="1220787"/>
          </a:xfrm>
          <a:prstGeom prst="rect">
            <a:avLst/>
          </a:prstGeom>
          <a:solidFill>
            <a:srgbClr val="99CCFF"/>
          </a:solidFill>
          <a:ln w="12700">
            <a:no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11" name="AutoShape 13"/>
          <p:cNvSpPr>
            <a:spLocks/>
          </p:cNvSpPr>
          <p:nvPr/>
        </p:nvSpPr>
        <p:spPr bwMode="auto">
          <a:xfrm>
            <a:off x="7167563" y="4267200"/>
            <a:ext cx="1600200" cy="457200"/>
          </a:xfrm>
          <a:prstGeom prst="rtTriangle">
            <a:avLst/>
          </a:prstGeom>
          <a:solidFill>
            <a:srgbClr val="99CCFF"/>
          </a:solidFill>
          <a:ln w="12700">
            <a:no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12" name="Rectangle 14"/>
          <p:cNvSpPr>
            <a:spLocks/>
          </p:cNvSpPr>
          <p:nvPr/>
        </p:nvSpPr>
        <p:spPr bwMode="auto">
          <a:xfrm>
            <a:off x="7150100" y="4724400"/>
            <a:ext cx="1600200" cy="762000"/>
          </a:xfrm>
          <a:prstGeom prst="rect">
            <a:avLst/>
          </a:prstGeom>
          <a:solidFill>
            <a:srgbClr val="99CCFF"/>
          </a:solidFill>
          <a:ln w="12700">
            <a:noFill/>
            <a:miter lim="800000"/>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13" name="Rectangle 15"/>
          <p:cNvSpPr>
            <a:spLocks/>
          </p:cNvSpPr>
          <p:nvPr/>
        </p:nvSpPr>
        <p:spPr bwMode="auto">
          <a:xfrm>
            <a:off x="5778500" y="4648201"/>
            <a:ext cx="581440" cy="246221"/>
          </a:xfrm>
          <a:prstGeom prst="rect">
            <a:avLst/>
          </a:prstGeom>
          <a:noFill/>
          <a:ln w="12700">
            <a:noFill/>
            <a:miter lim="800000"/>
            <a:headEnd/>
            <a:tailEnd/>
          </a:ln>
        </p:spPr>
        <p:txBody>
          <a:bodyPr wrap="none" lIns="0" tIns="0" rIns="40639" bIns="0">
            <a:spAutoFit/>
          </a:bodyPr>
          <a:lstStyle/>
          <a:p>
            <a:pPr marL="39688"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Voice</a:t>
            </a:r>
          </a:p>
        </p:txBody>
      </p:sp>
      <p:sp>
        <p:nvSpPr>
          <p:cNvPr id="14" name="Rectangle 16"/>
          <p:cNvSpPr>
            <a:spLocks/>
          </p:cNvSpPr>
          <p:nvPr/>
        </p:nvSpPr>
        <p:spPr bwMode="auto">
          <a:xfrm rot="-1920000">
            <a:off x="2982173" y="4863229"/>
            <a:ext cx="514242" cy="246221"/>
          </a:xfrm>
          <a:prstGeom prst="rect">
            <a:avLst/>
          </a:prstGeom>
          <a:noFill/>
          <a:ln w="12700">
            <a:noFill/>
            <a:miter lim="800000"/>
            <a:headEnd/>
            <a:tailEnd/>
          </a:ln>
        </p:spPr>
        <p:txBody>
          <a:bodyPr wrap="none" lIns="0" tIns="0" rIns="40639" bIns="0">
            <a:spAutoFit/>
          </a:bodyPr>
          <a:lstStyle/>
          <a:p>
            <a:pPr marL="39688"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Data</a:t>
            </a:r>
          </a:p>
        </p:txBody>
      </p:sp>
      <p:grpSp>
        <p:nvGrpSpPr>
          <p:cNvPr id="15" name="Group 17"/>
          <p:cNvGrpSpPr>
            <a:grpSpLocks/>
          </p:cNvGrpSpPr>
          <p:nvPr/>
        </p:nvGrpSpPr>
        <p:grpSpPr bwMode="auto">
          <a:xfrm>
            <a:off x="2882900" y="3886200"/>
            <a:ext cx="5867400" cy="1600200"/>
            <a:chOff x="0" y="0"/>
            <a:chExt cx="3696" cy="1008"/>
          </a:xfrm>
        </p:grpSpPr>
        <p:sp>
          <p:nvSpPr>
            <p:cNvPr id="16" name="Rectangle 18"/>
            <p:cNvSpPr>
              <a:spLocks/>
            </p:cNvSpPr>
            <p:nvPr/>
          </p:nvSpPr>
          <p:spPr bwMode="auto">
            <a:xfrm>
              <a:off x="0" y="0"/>
              <a:ext cx="3696" cy="1008"/>
            </a:xfrm>
            <a:prstGeom prst="rect">
              <a:avLst/>
            </a:prstGeom>
            <a:noFill/>
            <a:ln w="12700">
              <a:solidFill>
                <a:schemeClr val="tx1"/>
              </a:solid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grpSp>
      <p:sp>
        <p:nvSpPr>
          <p:cNvPr id="17" name="Rectangle 19"/>
          <p:cNvSpPr>
            <a:spLocks/>
          </p:cNvSpPr>
          <p:nvPr/>
        </p:nvSpPr>
        <p:spPr bwMode="auto">
          <a:xfrm>
            <a:off x="5278563" y="5486401"/>
            <a:ext cx="1280862" cy="492443"/>
          </a:xfrm>
          <a:prstGeom prst="rect">
            <a:avLst/>
          </a:prstGeom>
          <a:noFill/>
          <a:ln w="12700">
            <a:noFill/>
            <a:miter lim="800000"/>
            <a:headEnd/>
            <a:tailEnd/>
          </a:ln>
        </p:spPr>
        <p:txBody>
          <a:bodyPr wrap="none" lIns="0" tIns="0" rIns="40639" bIns="0">
            <a:spAutoFit/>
          </a:bodyPr>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T1 WAN Link</a:t>
            </a:r>
          </a:p>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1.544 Mbps</a:t>
            </a:r>
          </a:p>
        </p:txBody>
      </p:sp>
      <p:sp>
        <p:nvSpPr>
          <p:cNvPr id="18" name="Rectangle 20"/>
          <p:cNvSpPr>
            <a:spLocks/>
          </p:cNvSpPr>
          <p:nvPr/>
        </p:nvSpPr>
        <p:spPr bwMode="auto">
          <a:xfrm>
            <a:off x="3111500" y="3124200"/>
            <a:ext cx="2222500" cy="304800"/>
          </a:xfrm>
          <a:prstGeom prst="rect">
            <a:avLst/>
          </a:prstGeom>
          <a:noFill/>
          <a:ln w="12700">
            <a:noFill/>
            <a:miter lim="800000"/>
            <a:headEnd/>
            <a:tailEnd/>
          </a:ln>
        </p:spPr>
        <p:txBody>
          <a:bodyPr lIns="0" tIns="0" rIns="40639" bIns="0"/>
          <a:lstStyle/>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VoIP calls established</a:t>
            </a:r>
          </a:p>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Data </a:t>
            </a:r>
            <a:r>
              <a:rPr kumimoji="0" lang="ja-JP" altLang="en-US" sz="1000" b="1" i="0" u="none" strike="noStrike" kern="0" cap="none" spc="0" normalizeH="0" baseline="0" noProof="0">
                <a:ln>
                  <a:noFill/>
                </a:ln>
                <a:solidFill>
                  <a:sysClr val="windowText" lastClr="000000"/>
                </a:solidFill>
                <a:effectLst/>
                <a:uLnTx/>
                <a:uFillTx/>
                <a:latin typeface="Arial" charset="0"/>
                <a:ea typeface="MS PGothic" pitchFamily="34" charset="-128"/>
                <a:cs typeface="ヒラギノ明朝 ProN W3"/>
                <a:sym typeface="Helvetica" pitchFamily="34" charset="0"/>
              </a:rPr>
              <a:t>“</a:t>
            </a:r>
            <a:r>
              <a:rPr kumimoji="0" lang="en-US" altLang="ja-JP" sz="1000" b="1" i="0" u="none" strike="noStrike" kern="0" cap="none" spc="0" normalizeH="0" baseline="0" noProof="0">
                <a:ln>
                  <a:noFill/>
                </a:ln>
                <a:solidFill>
                  <a:sysClr val="windowText" lastClr="000000"/>
                </a:solidFill>
                <a:effectLst/>
                <a:uLnTx/>
                <a:uFillTx/>
                <a:latin typeface="Helvetica" pitchFamily="34" charset="0"/>
                <a:cs typeface="ヒラギノ明朝 ProN W3"/>
                <a:sym typeface="Helvetica" pitchFamily="34" charset="0"/>
              </a:rPr>
              <a:t>shaped</a:t>
            </a:r>
            <a:r>
              <a:rPr kumimoji="0" lang="ja-JP" altLang="en-US" sz="1000" b="1" i="0" u="none" strike="noStrike" kern="0" cap="none" spc="0" normalizeH="0" baseline="0" noProof="0">
                <a:ln>
                  <a:noFill/>
                </a:ln>
                <a:solidFill>
                  <a:sysClr val="windowText" lastClr="000000"/>
                </a:solidFill>
                <a:effectLst/>
                <a:uLnTx/>
                <a:uFillTx/>
                <a:latin typeface="Arial" charset="0"/>
                <a:ea typeface="MS PGothic" pitchFamily="34" charset="-128"/>
                <a:cs typeface="ヒラギノ明朝 ProN W3"/>
                <a:sym typeface="Helvetica" pitchFamily="34" charset="0"/>
              </a:rPr>
              <a:t>”</a:t>
            </a:r>
            <a:endPar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endParaRPr>
          </a:p>
        </p:txBody>
      </p:sp>
      <p:sp>
        <p:nvSpPr>
          <p:cNvPr id="19" name="Line 21"/>
          <p:cNvSpPr>
            <a:spLocks noChangeShapeType="1"/>
          </p:cNvSpPr>
          <p:nvPr/>
        </p:nvSpPr>
        <p:spPr bwMode="auto">
          <a:xfrm>
            <a:off x="2882900" y="3800475"/>
            <a:ext cx="5867400" cy="1588"/>
          </a:xfrm>
          <a:prstGeom prst="line">
            <a:avLst/>
          </a:prstGeom>
          <a:noFill/>
          <a:ln w="25400">
            <a:solidFill>
              <a:schemeClr val="tx1"/>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Line 22"/>
          <p:cNvSpPr>
            <a:spLocks noChangeShapeType="1"/>
          </p:cNvSpPr>
          <p:nvPr/>
        </p:nvSpPr>
        <p:spPr bwMode="auto">
          <a:xfrm>
            <a:off x="5168900" y="3429000"/>
            <a:ext cx="1588" cy="381000"/>
          </a:xfrm>
          <a:prstGeom prst="line">
            <a:avLst/>
          </a:prstGeom>
          <a:noFill/>
          <a:ln w="25400">
            <a:solidFill>
              <a:schemeClr val="tx1"/>
            </a:solid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Line 23"/>
          <p:cNvSpPr>
            <a:spLocks noChangeShapeType="1"/>
          </p:cNvSpPr>
          <p:nvPr/>
        </p:nvSpPr>
        <p:spPr bwMode="auto">
          <a:xfrm>
            <a:off x="7165975" y="3429000"/>
            <a:ext cx="1588" cy="381000"/>
          </a:xfrm>
          <a:prstGeom prst="line">
            <a:avLst/>
          </a:prstGeom>
          <a:noFill/>
          <a:ln w="25400">
            <a:solidFill>
              <a:schemeClr val="tx1"/>
            </a:solid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Rectangle 24"/>
          <p:cNvSpPr>
            <a:spLocks/>
          </p:cNvSpPr>
          <p:nvPr/>
        </p:nvSpPr>
        <p:spPr bwMode="auto">
          <a:xfrm>
            <a:off x="5321300" y="3124200"/>
            <a:ext cx="1917700" cy="457200"/>
          </a:xfrm>
          <a:prstGeom prst="rect">
            <a:avLst/>
          </a:prstGeom>
          <a:noFill/>
          <a:ln w="12700">
            <a:noFill/>
            <a:miter lim="800000"/>
            <a:headEnd/>
            <a:tailEnd/>
          </a:ln>
        </p:spPr>
        <p:txBody>
          <a:bodyPr lIns="0" tIns="0" rIns="40639" bIns="0"/>
          <a:lstStyle/>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New calls are blocked</a:t>
            </a:r>
          </a:p>
          <a:p>
            <a:pPr marL="39688" marR="0" lvl="0" indent="0" defTabSz="914400" eaLnBrk="1" fontAlgn="auto" latinLnBrk="0" hangingPunct="1">
              <a:lnSpc>
                <a:spcPct val="100000"/>
              </a:lnSpc>
              <a:spcBef>
                <a:spcPts val="0"/>
              </a:spcBef>
              <a:spcAft>
                <a:spcPts val="0"/>
              </a:spcAft>
              <a:buClr>
                <a:srgbClr val="000000"/>
              </a:buClr>
              <a:buSzPct val="100000"/>
              <a:buFont typeface="Verdana" pitchFamily="34" charset="0"/>
              <a:buChar char="•"/>
              <a:tabLst/>
              <a:defRPr/>
            </a:pPr>
            <a:r>
              <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Data not starved</a:t>
            </a:r>
          </a:p>
          <a:p>
            <a:pPr marL="39688"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completely</a:t>
            </a:r>
          </a:p>
        </p:txBody>
      </p:sp>
      <p:sp>
        <p:nvSpPr>
          <p:cNvPr id="23" name="Rectangle 25"/>
          <p:cNvSpPr>
            <a:spLocks/>
          </p:cNvSpPr>
          <p:nvPr/>
        </p:nvSpPr>
        <p:spPr bwMode="auto">
          <a:xfrm>
            <a:off x="7454900" y="3159125"/>
            <a:ext cx="2603500" cy="304800"/>
          </a:xfrm>
          <a:prstGeom prst="rect">
            <a:avLst/>
          </a:prstGeom>
          <a:noFill/>
          <a:ln w="12700">
            <a:noFill/>
            <a:miter lim="800000"/>
            <a:headEnd/>
            <a:tailEnd/>
          </a:ln>
        </p:spPr>
        <p:txBody>
          <a:bodyPr lIns="0" tIns="0" rIns="40639" bIns="0"/>
          <a:lstStyle/>
          <a:p>
            <a:pPr marL="39688"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Data allowed to consume available bandwidth as calls are completed</a:t>
            </a:r>
          </a:p>
        </p:txBody>
      </p:sp>
      <p:sp>
        <p:nvSpPr>
          <p:cNvPr id="24" name="Rectangle 26"/>
          <p:cNvSpPr>
            <a:spLocks/>
          </p:cNvSpPr>
          <p:nvPr/>
        </p:nvSpPr>
        <p:spPr bwMode="auto">
          <a:xfrm>
            <a:off x="3797300" y="5181600"/>
            <a:ext cx="1644360" cy="215444"/>
          </a:xfrm>
          <a:prstGeom prst="rect">
            <a:avLst/>
          </a:prstGeom>
          <a:noFill/>
          <a:ln w="12700">
            <a:noFill/>
            <a:miter lim="800000"/>
            <a:headEnd/>
            <a:tailEnd/>
          </a:ln>
        </p:spPr>
        <p:txBody>
          <a:bodyPr wrap="none" lIns="0" tIns="0" rIns="40639" bIns="0">
            <a:spAutoFit/>
          </a:bodyPr>
          <a:lstStyle/>
          <a:p>
            <a:pPr marL="39688"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High Priority Queue</a:t>
            </a:r>
          </a:p>
        </p:txBody>
      </p:sp>
      <p:sp>
        <p:nvSpPr>
          <p:cNvPr id="25" name="Rectangle 27"/>
          <p:cNvSpPr>
            <a:spLocks/>
          </p:cNvSpPr>
          <p:nvPr/>
        </p:nvSpPr>
        <p:spPr bwMode="auto">
          <a:xfrm>
            <a:off x="2990850" y="4038600"/>
            <a:ext cx="1604284" cy="215444"/>
          </a:xfrm>
          <a:prstGeom prst="rect">
            <a:avLst/>
          </a:prstGeom>
          <a:noFill/>
          <a:ln w="12700">
            <a:noFill/>
            <a:miter lim="800000"/>
            <a:headEnd/>
            <a:tailEnd/>
          </a:ln>
        </p:spPr>
        <p:txBody>
          <a:bodyPr wrap="none" lIns="0" tIns="0" rIns="40639" bIns="0">
            <a:spAutoFit/>
          </a:bodyPr>
          <a:lstStyle/>
          <a:p>
            <a:pPr marL="39688"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Low Priority Queue</a:t>
            </a:r>
          </a:p>
        </p:txBody>
      </p:sp>
      <p:sp>
        <p:nvSpPr>
          <p:cNvPr id="26" name="Line 28"/>
          <p:cNvSpPr>
            <a:spLocks noChangeShapeType="1"/>
          </p:cNvSpPr>
          <p:nvPr/>
        </p:nvSpPr>
        <p:spPr bwMode="auto">
          <a:xfrm flipH="1">
            <a:off x="7835900" y="3505200"/>
            <a:ext cx="304800" cy="533400"/>
          </a:xfrm>
          <a:prstGeom prst="line">
            <a:avLst/>
          </a:prstGeom>
          <a:noFill/>
          <a:ln w="12700">
            <a:solidFill>
              <a:schemeClr val="tx1"/>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Line 29"/>
          <p:cNvSpPr>
            <a:spLocks noChangeShapeType="1"/>
          </p:cNvSpPr>
          <p:nvPr/>
        </p:nvSpPr>
        <p:spPr bwMode="auto">
          <a:xfrm>
            <a:off x="4635500" y="3810000"/>
            <a:ext cx="1588" cy="685800"/>
          </a:xfrm>
          <a:prstGeom prst="line">
            <a:avLst/>
          </a:prstGeom>
          <a:noFill/>
          <a:ln w="12700">
            <a:solidFill>
              <a:schemeClr val="tx1"/>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Rectangle 30"/>
          <p:cNvSpPr>
            <a:spLocks/>
          </p:cNvSpPr>
          <p:nvPr/>
        </p:nvSpPr>
        <p:spPr bwMode="auto">
          <a:xfrm>
            <a:off x="2209800" y="3609976"/>
            <a:ext cx="469358" cy="246221"/>
          </a:xfrm>
          <a:prstGeom prst="rect">
            <a:avLst/>
          </a:prstGeom>
          <a:noFill/>
          <a:ln w="12700">
            <a:noFill/>
            <a:miter lim="800000"/>
            <a:headEnd/>
            <a:tailEnd/>
          </a:ln>
        </p:spPr>
        <p:txBody>
          <a:bodyPr wrap="none" lIns="0" tIns="0" rIns="40639" bIns="0">
            <a:spAutoFit/>
          </a:bodyPr>
          <a:lstStyle/>
          <a:p>
            <a:pPr marL="39688"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time</a:t>
            </a:r>
          </a:p>
        </p:txBody>
      </p:sp>
      <p:sp>
        <p:nvSpPr>
          <p:cNvPr id="29" name="Line 31"/>
          <p:cNvSpPr>
            <a:spLocks noChangeShapeType="1"/>
          </p:cNvSpPr>
          <p:nvPr/>
        </p:nvSpPr>
        <p:spPr bwMode="auto">
          <a:xfrm>
            <a:off x="6235700" y="3810000"/>
            <a:ext cx="1588" cy="457200"/>
          </a:xfrm>
          <a:prstGeom prst="line">
            <a:avLst/>
          </a:prstGeom>
          <a:noFill/>
          <a:ln w="12700">
            <a:solidFill>
              <a:schemeClr val="tx1"/>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Oval 32"/>
          <p:cNvSpPr>
            <a:spLocks/>
          </p:cNvSpPr>
          <p:nvPr/>
        </p:nvSpPr>
        <p:spPr bwMode="auto">
          <a:xfrm rot="-5700000">
            <a:off x="8671720" y="1239045"/>
            <a:ext cx="498475" cy="452437"/>
          </a:xfrm>
          <a:prstGeom prst="ellipse">
            <a:avLst/>
          </a:prstGeom>
          <a:solidFill>
            <a:srgbClr val="C0C0C0"/>
          </a:solidFill>
          <a:ln w="12700">
            <a:solidFill>
              <a:schemeClr val="tx1"/>
            </a:solid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31" name="Line 33"/>
          <p:cNvSpPr>
            <a:spLocks noChangeShapeType="1"/>
          </p:cNvSpPr>
          <p:nvPr/>
        </p:nvSpPr>
        <p:spPr bwMode="auto">
          <a:xfrm>
            <a:off x="7862889" y="1449389"/>
            <a:ext cx="790575" cy="1587"/>
          </a:xfrm>
          <a:prstGeom prst="line">
            <a:avLst/>
          </a:prstGeom>
          <a:noFill/>
          <a:ln w="12700">
            <a:solidFill>
              <a:schemeClr val="tx1"/>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Rectangle 34"/>
          <p:cNvSpPr>
            <a:spLocks/>
          </p:cNvSpPr>
          <p:nvPr/>
        </p:nvSpPr>
        <p:spPr bwMode="auto">
          <a:xfrm>
            <a:off x="6925166" y="1296988"/>
            <a:ext cx="916597" cy="369332"/>
          </a:xfrm>
          <a:prstGeom prst="rect">
            <a:avLst/>
          </a:prstGeom>
          <a:noFill/>
          <a:ln w="12700">
            <a:noFill/>
            <a:miter lim="800000"/>
            <a:headEnd/>
            <a:tailEnd/>
          </a:ln>
        </p:spPr>
        <p:txBody>
          <a:bodyPr wrap="none" lIns="0" tIns="0" rIns="40639" bIns="0">
            <a:spAutoFit/>
          </a:bodyPr>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High Priority</a:t>
            </a:r>
          </a:p>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Queue</a:t>
            </a:r>
          </a:p>
        </p:txBody>
      </p:sp>
      <p:sp>
        <p:nvSpPr>
          <p:cNvPr id="33" name="Line 35"/>
          <p:cNvSpPr>
            <a:spLocks noChangeShapeType="1"/>
          </p:cNvSpPr>
          <p:nvPr/>
        </p:nvSpPr>
        <p:spPr bwMode="auto">
          <a:xfrm flipH="1">
            <a:off x="9005888" y="1525588"/>
            <a:ext cx="641350" cy="74612"/>
          </a:xfrm>
          <a:prstGeom prst="line">
            <a:avLst/>
          </a:prstGeom>
          <a:noFill/>
          <a:ln w="12700">
            <a:solidFill>
              <a:schemeClr val="tx1"/>
            </a:solidFill>
            <a:round/>
            <a:headEnd/>
            <a:tailEnd type="triangle" w="med" len="me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 name="Rectangle 36"/>
          <p:cNvSpPr>
            <a:spLocks/>
          </p:cNvSpPr>
          <p:nvPr/>
        </p:nvSpPr>
        <p:spPr bwMode="auto">
          <a:xfrm>
            <a:off x="9666941" y="1449388"/>
            <a:ext cx="882933" cy="369332"/>
          </a:xfrm>
          <a:prstGeom prst="rect">
            <a:avLst/>
          </a:prstGeom>
          <a:noFill/>
          <a:ln w="12700">
            <a:noFill/>
            <a:miter lim="800000"/>
            <a:headEnd/>
            <a:tailEnd/>
          </a:ln>
        </p:spPr>
        <p:txBody>
          <a:bodyPr wrap="none" lIns="0" tIns="0" rIns="40639" bIns="0">
            <a:spAutoFit/>
          </a:bodyPr>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Low Priority</a:t>
            </a:r>
          </a:p>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Queue</a:t>
            </a:r>
          </a:p>
        </p:txBody>
      </p:sp>
      <p:sp>
        <p:nvSpPr>
          <p:cNvPr id="35" name="Oval 37"/>
          <p:cNvSpPr>
            <a:spLocks/>
          </p:cNvSpPr>
          <p:nvPr/>
        </p:nvSpPr>
        <p:spPr bwMode="auto">
          <a:xfrm>
            <a:off x="8726488" y="1219200"/>
            <a:ext cx="381000" cy="306388"/>
          </a:xfrm>
          <a:prstGeom prst="ellipse">
            <a:avLst/>
          </a:prstGeom>
          <a:solidFill>
            <a:srgbClr val="333399">
              <a:alpha val="49019"/>
            </a:srgbClr>
          </a:solidFill>
          <a:ln w="12700">
            <a:no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36" name="Oval 38"/>
          <p:cNvSpPr>
            <a:spLocks/>
          </p:cNvSpPr>
          <p:nvPr/>
        </p:nvSpPr>
        <p:spPr bwMode="auto">
          <a:xfrm>
            <a:off x="8777288" y="1524000"/>
            <a:ext cx="228600" cy="152400"/>
          </a:xfrm>
          <a:prstGeom prst="ellipse">
            <a:avLst/>
          </a:prstGeom>
          <a:solidFill>
            <a:srgbClr val="FFFF00">
              <a:alpha val="49019"/>
            </a:srgbClr>
          </a:solidFill>
          <a:ln w="12700">
            <a:noFill/>
            <a:round/>
            <a:headEnd/>
            <a:tailEnd/>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ヒラギノ明朝 ProN W3"/>
            </a:endParaRPr>
          </a:p>
        </p:txBody>
      </p:sp>
      <p:sp>
        <p:nvSpPr>
          <p:cNvPr id="37" name="Rectangle 39"/>
          <p:cNvSpPr>
            <a:spLocks/>
          </p:cNvSpPr>
          <p:nvPr/>
        </p:nvSpPr>
        <p:spPr bwMode="auto">
          <a:xfrm>
            <a:off x="7318375" y="2366963"/>
            <a:ext cx="1701800" cy="177800"/>
          </a:xfrm>
          <a:prstGeom prst="rect">
            <a:avLst/>
          </a:prstGeom>
          <a:noFill/>
          <a:ln w="12700">
            <a:noFill/>
            <a:miter lim="800000"/>
            <a:headEnd/>
            <a:tailEnd/>
          </a:ln>
        </p:spPr>
        <p:txBody>
          <a:bodyPr lIns="0" tIns="0" rIns="40639" bIns="0"/>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Helvetica" pitchFamily="34" charset="0"/>
                <a:ea typeface="MS PGothic" pitchFamily="34" charset="-128"/>
                <a:cs typeface="ヒラギノ明朝 ProN W3"/>
                <a:sym typeface="Helvetica" pitchFamily="34" charset="0"/>
              </a:rPr>
              <a:t>WAN/LAN Link</a:t>
            </a:r>
          </a:p>
        </p:txBody>
      </p:sp>
    </p:spTree>
    <p:extLst>
      <p:ext uri="{BB962C8B-B14F-4D97-AF65-F5344CB8AC3E}">
        <p14:creationId xmlns:p14="http://schemas.microsoft.com/office/powerpoint/2010/main" val="351703292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4.1: Traffic Shaping – Bandwidth Management</a:t>
            </a:r>
          </a:p>
        </p:txBody>
      </p:sp>
      <p:sp>
        <p:nvSpPr>
          <p:cNvPr id="3" name="Content Placeholder 2"/>
          <p:cNvSpPr>
            <a:spLocks noGrp="1"/>
          </p:cNvSpPr>
          <p:nvPr>
            <p:ph idx="1"/>
          </p:nvPr>
        </p:nvSpPr>
        <p:spPr/>
        <p:txBody>
          <a:bodyPr/>
          <a:lstStyle/>
          <a:p>
            <a:r>
              <a:rPr lang="en-US" dirty="0"/>
              <a:t>Call Access Control (CAC)</a:t>
            </a:r>
          </a:p>
          <a:p>
            <a:r>
              <a:rPr lang="en-US" dirty="0"/>
              <a:t>Configure maximum allowed calls</a:t>
            </a:r>
          </a:p>
          <a:p>
            <a:r>
              <a:rPr lang="en-US" dirty="0"/>
              <a:t>Send “Bandwidth Exceeded” signaling message at call n+1 (inbound or outbound)</a:t>
            </a:r>
          </a:p>
          <a:p>
            <a:r>
              <a:rPr lang="en-US" dirty="0"/>
              <a:t>This value is configured in the VoIP ALG page</a:t>
            </a:r>
          </a:p>
          <a:p>
            <a:r>
              <a:rPr lang="en-US" dirty="0"/>
              <a:t>Working together with automatic classing, queuing and traffic shaping, CAC ensures the WAN link will not be over subscribed by having too many RTP streams requiring WAN access.</a:t>
            </a:r>
          </a:p>
          <a:p>
            <a:endParaRPr lang="en-US" dirty="0"/>
          </a:p>
        </p:txBody>
      </p:sp>
    </p:spTree>
    <p:extLst>
      <p:ext uri="{BB962C8B-B14F-4D97-AF65-F5344CB8AC3E}">
        <p14:creationId xmlns:p14="http://schemas.microsoft.com/office/powerpoint/2010/main" val="206714734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4.1: Traffic Shaping - Configuration</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1" y="1116317"/>
            <a:ext cx="6172200" cy="5327819"/>
          </a:xfrm>
          <a:prstGeom prst="rect">
            <a:avLst/>
          </a:prstGeom>
        </p:spPr>
      </p:pic>
      <p:sp>
        <p:nvSpPr>
          <p:cNvPr id="6" name="Left Arrow 5"/>
          <p:cNvSpPr/>
          <p:nvPr/>
        </p:nvSpPr>
        <p:spPr bwMode="auto">
          <a:xfrm>
            <a:off x="2819400" y="4648200"/>
            <a:ext cx="533400" cy="381000"/>
          </a:xfrm>
          <a:prstGeom prst="leftArrow">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7" name="Rectangle 6"/>
          <p:cNvSpPr/>
          <p:nvPr/>
        </p:nvSpPr>
        <p:spPr bwMode="auto">
          <a:xfrm>
            <a:off x="7109113" y="1600200"/>
            <a:ext cx="152400" cy="114300"/>
          </a:xfrm>
          <a:prstGeom prst="rect">
            <a:avLst/>
          </a:prstGeom>
          <a:noFill/>
          <a:ln w="12700"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8" name="TextBox 7"/>
          <p:cNvSpPr txBox="1"/>
          <p:nvPr/>
        </p:nvSpPr>
        <p:spPr>
          <a:xfrm>
            <a:off x="8343900" y="1154668"/>
            <a:ext cx="1714500" cy="369332"/>
          </a:xfrm>
          <a:prstGeom prst="rect">
            <a:avLst/>
          </a:prstGeom>
          <a:noFill/>
          <a:ln>
            <a:solidFill>
              <a:srgbClr val="0070C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Enable the TS</a:t>
            </a:r>
          </a:p>
        </p:txBody>
      </p:sp>
      <p:cxnSp>
        <p:nvCxnSpPr>
          <p:cNvPr id="9" name="Straight Arrow Connector 8"/>
          <p:cNvCxnSpPr>
            <a:stCxn id="8" idx="1"/>
          </p:cNvCxnSpPr>
          <p:nvPr/>
        </p:nvCxnSpPr>
        <p:spPr bwMode="auto">
          <a:xfrm flipH="1">
            <a:off x="7261514" y="1339334"/>
            <a:ext cx="1082387" cy="318016"/>
          </a:xfrm>
          <a:prstGeom prst="straightConnector1">
            <a:avLst/>
          </a:prstGeom>
          <a:solidFill>
            <a:srgbClr val="BBE0E3"/>
          </a:solidFill>
          <a:ln w="127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1" name="Rectangle 10"/>
          <p:cNvSpPr/>
          <p:nvPr/>
        </p:nvSpPr>
        <p:spPr bwMode="auto">
          <a:xfrm>
            <a:off x="7010400" y="1828800"/>
            <a:ext cx="838201" cy="1219200"/>
          </a:xfrm>
          <a:prstGeom prst="rect">
            <a:avLst/>
          </a:prstGeom>
          <a:noFill/>
          <a:ln w="127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2" name="TextBox 11"/>
          <p:cNvSpPr txBox="1"/>
          <p:nvPr/>
        </p:nvSpPr>
        <p:spPr>
          <a:xfrm>
            <a:off x="8077200" y="1688069"/>
            <a:ext cx="2362200" cy="2585323"/>
          </a:xfrm>
          <a:prstGeom prst="rect">
            <a:avLst/>
          </a:prstGeom>
          <a:noFill/>
          <a:ln>
            <a:solidFill>
              <a:srgbClr val="FF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Enter the real life Upstream and Downstream (from </a:t>
            </a:r>
            <a:r>
              <a:rPr kumimoji="0" lang="en-US" sz="1800" b="0" i="0" u="none" strike="noStrike" kern="0" cap="none" spc="0" normalizeH="0" baseline="0" noProof="0" dirty="0">
                <a:ln>
                  <a:noFill/>
                </a:ln>
                <a:solidFill>
                  <a:sysClr val="windowText" lastClr="000000"/>
                </a:solidFill>
                <a:effectLst/>
                <a:uLnTx/>
                <a:uFillTx/>
                <a:latin typeface="Helvetica"/>
                <a:cs typeface="Helvetica"/>
                <a:hlinkClick r:id="rId4"/>
              </a:rPr>
              <a:t>www.speakeasy.net</a:t>
            </a:r>
            <a:r>
              <a:rPr kumimoji="0" lang="en-US" sz="1800" b="0" i="0" u="none" strike="noStrike" kern="0" cap="none" spc="0" normalizeH="0" baseline="0" noProof="0" dirty="0">
                <a:ln>
                  <a:noFill/>
                </a:ln>
                <a:solidFill>
                  <a:sysClr val="windowText" lastClr="000000"/>
                </a:solidFill>
                <a:effectLst/>
                <a:uLnTx/>
                <a:uFillTx/>
                <a:latin typeface="Helvetica"/>
                <a:cs typeface="Helvetica"/>
              </a:rPr>
              <a:t> for example). Configure the Secondary Interface only when WLR is ON</a:t>
            </a:r>
          </a:p>
        </p:txBody>
      </p:sp>
      <p:cxnSp>
        <p:nvCxnSpPr>
          <p:cNvPr id="14" name="Straight Arrow Connector 13"/>
          <p:cNvCxnSpPr/>
          <p:nvPr/>
        </p:nvCxnSpPr>
        <p:spPr bwMode="auto">
          <a:xfrm flipH="1">
            <a:off x="7848602" y="2438400"/>
            <a:ext cx="228599" cy="0"/>
          </a:xfrm>
          <a:prstGeom prst="straightConnector1">
            <a:avLst/>
          </a:prstGeom>
          <a:solidFill>
            <a:srgbClr val="BBE0E3"/>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5" name="Rectangle 14"/>
          <p:cNvSpPr/>
          <p:nvPr/>
        </p:nvSpPr>
        <p:spPr bwMode="auto">
          <a:xfrm>
            <a:off x="7086600" y="4953000"/>
            <a:ext cx="152400" cy="114300"/>
          </a:xfrm>
          <a:prstGeom prst="rect">
            <a:avLst/>
          </a:prstGeom>
          <a:noFill/>
          <a:ln w="127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17" name="TextBox 16"/>
          <p:cNvSpPr txBox="1"/>
          <p:nvPr/>
        </p:nvSpPr>
        <p:spPr>
          <a:xfrm>
            <a:off x="8094518" y="4419601"/>
            <a:ext cx="2247900" cy="646331"/>
          </a:xfrm>
          <a:prstGeom prst="rect">
            <a:avLst/>
          </a:prstGeom>
          <a:noFill/>
          <a:ln>
            <a:solidFill>
              <a:srgbClr val="00B05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Enable the CAC (optional)</a:t>
            </a:r>
          </a:p>
        </p:txBody>
      </p:sp>
      <p:cxnSp>
        <p:nvCxnSpPr>
          <p:cNvPr id="22" name="Straight Arrow Connector 21"/>
          <p:cNvCxnSpPr>
            <a:stCxn id="17" idx="1"/>
          </p:cNvCxnSpPr>
          <p:nvPr/>
        </p:nvCxnSpPr>
        <p:spPr bwMode="auto">
          <a:xfrm flipH="1">
            <a:off x="7261514" y="4742766"/>
            <a:ext cx="833005" cy="267384"/>
          </a:xfrm>
          <a:prstGeom prst="straightConnector1">
            <a:avLst/>
          </a:prstGeom>
          <a:solidFill>
            <a:srgbClr val="BBE0E3"/>
          </a:solidFill>
          <a:ln w="12700"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3" name="TextBox 22"/>
          <p:cNvSpPr txBox="1"/>
          <p:nvPr/>
        </p:nvSpPr>
        <p:spPr>
          <a:xfrm>
            <a:off x="8077200" y="5200472"/>
            <a:ext cx="2476500" cy="1200329"/>
          </a:xfrm>
          <a:prstGeom prst="rect">
            <a:avLst/>
          </a:prstGeom>
          <a:noFill/>
          <a:ln>
            <a:solidFill>
              <a:srgbClr val="7030A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Helvetica"/>
                <a:cs typeface="Helvetica"/>
              </a:rPr>
              <a:t>Enter the Max number of calls depending on the codec and the Bandwidth</a:t>
            </a:r>
          </a:p>
        </p:txBody>
      </p:sp>
      <p:sp>
        <p:nvSpPr>
          <p:cNvPr id="24" name="Rectangle 23"/>
          <p:cNvSpPr/>
          <p:nvPr/>
        </p:nvSpPr>
        <p:spPr bwMode="auto">
          <a:xfrm>
            <a:off x="7028586" y="5105400"/>
            <a:ext cx="591415" cy="495300"/>
          </a:xfrm>
          <a:prstGeom prst="rect">
            <a:avLst/>
          </a:prstGeom>
          <a:noFill/>
          <a:ln w="127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cxnSp>
        <p:nvCxnSpPr>
          <p:cNvPr id="26" name="Straight Arrow Connector 25"/>
          <p:cNvCxnSpPr>
            <a:stCxn id="23" idx="1"/>
          </p:cNvCxnSpPr>
          <p:nvPr/>
        </p:nvCxnSpPr>
        <p:spPr bwMode="auto">
          <a:xfrm flipH="1" flipV="1">
            <a:off x="7620000" y="5295722"/>
            <a:ext cx="457200" cy="504915"/>
          </a:xfrm>
          <a:prstGeom prst="straightConnector1">
            <a:avLst/>
          </a:prstGeom>
          <a:solidFill>
            <a:srgbClr val="BBE0E3"/>
          </a:solidFill>
          <a:ln w="127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8" name="Rectangle 3"/>
          <p:cNvSpPr>
            <a:spLocks/>
          </p:cNvSpPr>
          <p:nvPr/>
        </p:nvSpPr>
        <p:spPr bwMode="auto">
          <a:xfrm>
            <a:off x="4572000" y="6578600"/>
            <a:ext cx="2908300" cy="254000"/>
          </a:xfrm>
          <a:prstGeom prst="rect">
            <a:avLst/>
          </a:prstGeom>
          <a:noFill/>
          <a:ln w="9525">
            <a:noFill/>
            <a:miter lim="800000"/>
            <a:headEnd/>
            <a:tailEnd/>
          </a:ln>
        </p:spPr>
        <p:txBody>
          <a:bodyPr lIns="0" tIns="0" rIns="40639" bIns="0" anchor="ctr"/>
          <a:lstStyle/>
          <a:p>
            <a:pPr marL="39688"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Verdana" pitchFamily="34" charset="0"/>
                <a:ea typeface="MS PGothic" pitchFamily="34" charset="-128"/>
                <a:cs typeface="ヒラギノ明朝 ProN W3"/>
                <a:sym typeface="Verdana" pitchFamily="34" charset="0"/>
              </a:rPr>
              <a:t>Company Confidential</a:t>
            </a:r>
          </a:p>
        </p:txBody>
      </p:sp>
    </p:spTree>
    <p:extLst>
      <p:ext uri="{BB962C8B-B14F-4D97-AF65-F5344CB8AC3E}">
        <p14:creationId xmlns:p14="http://schemas.microsoft.com/office/powerpoint/2010/main" val="3717870210"/>
      </p:ext>
    </p:extLst>
  </p:cSld>
  <p:clrMapOvr>
    <a:masterClrMapping/>
  </p:clrMapOvr>
  <p:transition>
    <p:wipe dir="r"/>
  </p:transition>
</p:sld>
</file>

<file path=ppt/theme/theme1.xml><?xml version="1.0" encoding="utf-8"?>
<a:theme xmlns:a="http://schemas.openxmlformats.org/drawingml/2006/main" name="EV_RS 14.1.0 TOI">
  <a:themeElements>
    <a:clrScheme name="Pantone Triad 2">
      <a:dk1>
        <a:srgbClr val="000000"/>
      </a:dk1>
      <a:lt1>
        <a:srgbClr val="FFFFFF"/>
      </a:lt1>
      <a:dk2>
        <a:srgbClr val="0042A2"/>
      </a:dk2>
      <a:lt2>
        <a:srgbClr val="4A4A4A"/>
      </a:lt2>
      <a:accent1>
        <a:srgbClr val="0D59FB"/>
      </a:accent1>
      <a:accent2>
        <a:srgbClr val="FF7100"/>
      </a:accent2>
      <a:accent3>
        <a:srgbClr val="FFD200"/>
      </a:accent3>
      <a:accent4>
        <a:srgbClr val="001F61"/>
      </a:accent4>
      <a:accent5>
        <a:srgbClr val="C15600"/>
      </a:accent5>
      <a:accent6>
        <a:srgbClr val="8C8178"/>
      </a:accent6>
      <a:hlink>
        <a:srgbClr val="287DF5"/>
      </a:hlink>
      <a:folHlink>
        <a:srgbClr val="2B7FF8"/>
      </a:folHlink>
    </a:clrScheme>
    <a:fontScheme name="Custom 3">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835</TotalTime>
  <Words>1745</Words>
  <Application>Microsoft Office PowerPoint</Application>
  <PresentationFormat>Widescreen</PresentationFormat>
  <Paragraphs>240</Paragraphs>
  <Slides>41</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MS PGothic</vt:lpstr>
      <vt:lpstr>Arial</vt:lpstr>
      <vt:lpstr>Calibri</vt:lpstr>
      <vt:lpstr>Calibri Light</vt:lpstr>
      <vt:lpstr>Helvetica</vt:lpstr>
      <vt:lpstr>Times</vt:lpstr>
      <vt:lpstr>Verdana</vt:lpstr>
      <vt:lpstr>ヒラギノ明朝 ProN W3</vt:lpstr>
      <vt:lpstr>EV_RS 14.1.0 TOI</vt:lpstr>
      <vt:lpstr>Module 4.0</vt:lpstr>
      <vt:lpstr>Module 4.0: Performance Objectives</vt:lpstr>
      <vt:lpstr>Module 4.0: Hands On Labs</vt:lpstr>
      <vt:lpstr>Module 4.0 Lessons</vt:lpstr>
      <vt:lpstr>Lesson 4.1: Traffic Shaping </vt:lpstr>
      <vt:lpstr>Lesson 4.1: Traffic Shaping</vt:lpstr>
      <vt:lpstr>Lesson 4.1: Traffic Shaping - Access Link</vt:lpstr>
      <vt:lpstr>Lesson 4.1: Traffic Shaping – Bandwidth Management</vt:lpstr>
      <vt:lpstr>Lesson 4.1: Traffic Shaping - Configuration</vt:lpstr>
      <vt:lpstr>Lesson 4.1: Traffic Shaping - Configuration</vt:lpstr>
      <vt:lpstr>Lesson 4.1: Traffic Shaping - Advanced - COS</vt:lpstr>
      <vt:lpstr>Lesson 4.1: Traffic Shaping - Advanced - Classification Rules</vt:lpstr>
      <vt:lpstr>Lesson 4.2: Firewall Traversal &amp; Proxy ARP  </vt:lpstr>
      <vt:lpstr>Lesson 4.2: Firewall Traversal </vt:lpstr>
      <vt:lpstr>Lesson 4.2: Firewall Traversal &amp; Proxy ARP</vt:lpstr>
      <vt:lpstr>Lesson 4.2: Firewall Traversal &amp; Proxy ARP</vt:lpstr>
      <vt:lpstr>Lesson 4.2: Firewall Traversal &amp; Proxy ARP</vt:lpstr>
      <vt:lpstr>Lesson 4.2: Firewall Traversal &amp; Proxy ARP</vt:lpstr>
      <vt:lpstr>Lesson 4.2: Firewall Traversal &amp; Proxy ARP</vt:lpstr>
      <vt:lpstr>Lesson 4.3: WAN Link Redundancy</vt:lpstr>
      <vt:lpstr>Lesson 4.3: WAN Link Redundancy</vt:lpstr>
      <vt:lpstr>Lesson 4.3: WAN Link Redundancy</vt:lpstr>
      <vt:lpstr>Lesson 4.3: WAN Link Redundancy</vt:lpstr>
      <vt:lpstr>Lesson 4.3: WAN Link Redundancy</vt:lpstr>
      <vt:lpstr>Lesson 4.4:  High Availability</vt:lpstr>
      <vt:lpstr>Lesson 4.4: High Availability</vt:lpstr>
      <vt:lpstr>Lesson 4.4: High Availability Architecture</vt:lpstr>
      <vt:lpstr>Lesson 4.4: High Availability Architecture</vt:lpstr>
      <vt:lpstr>Lesson 4.4: High Availability - Configuration</vt:lpstr>
      <vt:lpstr>Lesson 4.4: High Availability - Configuration</vt:lpstr>
      <vt:lpstr>Lesson 4.4: High Availability – Configuration</vt:lpstr>
      <vt:lpstr>Lesson 4.5: VoIP Survivability </vt:lpstr>
      <vt:lpstr>Lesson 4.5: VoIP Survivability</vt:lpstr>
      <vt:lpstr>Lesson 4.5: VoIP Survivability – Redundant SIP Server / IP PBX</vt:lpstr>
      <vt:lpstr>Lesson 4.5: VoIP Survivability</vt:lpstr>
      <vt:lpstr>Lesson 4.5: VoIP Survivability - Features</vt:lpstr>
      <vt:lpstr>Lesson 4.5: VoIP Survivability – Deployment Examples</vt:lpstr>
      <vt:lpstr>Lesson 4.5: VoIP Survivability – Basic Configuration</vt:lpstr>
      <vt:lpstr>Lesson 4.5: VoIP Survivability – Advanced Settings</vt:lpstr>
      <vt:lpstr>Module 4.0: Review</vt:lpstr>
      <vt:lpstr>Module 4.0: Quiz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4.0</dc:title>
  <dc:creator>John Downing</dc:creator>
  <cp:lastModifiedBy>John Downing</cp:lastModifiedBy>
  <cp:revision>32</cp:revision>
  <dcterms:created xsi:type="dcterms:W3CDTF">2016-10-12T02:42:45Z</dcterms:created>
  <dcterms:modified xsi:type="dcterms:W3CDTF">2017-01-25T04:37:54Z</dcterms:modified>
</cp:coreProperties>
</file>